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10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heme/themeOverride1.xml" ContentType="application/vnd.openxmlformats-officedocument.themeOverride+xml"/>
  <Override PartName="/ppt/charts/chart10.xml" ContentType="application/vnd.openxmlformats-officedocument.drawingml.chart+xml"/>
  <Override PartName="/ppt/theme/themeOverride2.xml" ContentType="application/vnd.openxmlformats-officedocument.themeOverr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5.xml" ContentType="application/vnd.openxmlformats-officedocument.drawingml.chart+xml"/>
  <Override PartName="/ppt/drawings/drawing1.xml" ContentType="application/vnd.openxmlformats-officedocument.drawingml.chartshapes+xml"/>
  <Override PartName="/ppt/charts/chart16.xml" ContentType="application/vnd.openxmlformats-officedocument.drawingml.chart+xml"/>
  <Override PartName="/ppt/tags/tag14.xml" ContentType="application/vnd.openxmlformats-officedocument.presentationml.tag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theme/themeOverride3.xml" ContentType="application/vnd.openxmlformats-officedocument.themeOverrid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theme/themeOverride5.xml" ContentType="application/vnd.openxmlformats-officedocument.themeOverride+xml"/>
  <Override PartName="/ppt/charts/chart36.xml" ContentType="application/vnd.openxmlformats-officedocument.drawingml.chart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theme/themeOverride7.xml" ContentType="application/vnd.openxmlformats-officedocument.themeOverride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263" r:id="rId4"/>
    <p:sldId id="277" r:id="rId5"/>
    <p:sldId id="258" r:id="rId6"/>
    <p:sldId id="275" r:id="rId7"/>
    <p:sldId id="278" r:id="rId8"/>
    <p:sldId id="279" r:id="rId9"/>
    <p:sldId id="359" r:id="rId10"/>
    <p:sldId id="357" r:id="rId11"/>
    <p:sldId id="340" r:id="rId12"/>
    <p:sldId id="281" r:id="rId13"/>
    <p:sldId id="358" r:id="rId14"/>
    <p:sldId id="280" r:id="rId15"/>
    <p:sldId id="260" r:id="rId16"/>
    <p:sldId id="261" r:id="rId17"/>
    <p:sldId id="345" r:id="rId18"/>
    <p:sldId id="265" r:id="rId19"/>
    <p:sldId id="266" r:id="rId20"/>
    <p:sldId id="262" r:id="rId21"/>
    <p:sldId id="282" r:id="rId22"/>
    <p:sldId id="283" r:id="rId23"/>
    <p:sldId id="267" r:id="rId24"/>
    <p:sldId id="268" r:id="rId25"/>
    <p:sldId id="269" r:id="rId26"/>
    <p:sldId id="303" r:id="rId27"/>
    <p:sldId id="270" r:id="rId28"/>
    <p:sldId id="271" r:id="rId29"/>
    <p:sldId id="339" r:id="rId30"/>
    <p:sldId id="274" r:id="rId31"/>
    <p:sldId id="285" r:id="rId32"/>
    <p:sldId id="273" r:id="rId33"/>
    <p:sldId id="284" r:id="rId34"/>
    <p:sldId id="297" r:id="rId35"/>
    <p:sldId id="301" r:id="rId36"/>
    <p:sldId id="296" r:id="rId37"/>
    <p:sldId id="299" r:id="rId38"/>
    <p:sldId id="302" r:id="rId39"/>
    <p:sldId id="300" r:id="rId40"/>
    <p:sldId id="304" r:id="rId41"/>
    <p:sldId id="305" r:id="rId42"/>
    <p:sldId id="306" r:id="rId43"/>
    <p:sldId id="308" r:id="rId44"/>
    <p:sldId id="307" r:id="rId45"/>
    <p:sldId id="346" r:id="rId46"/>
    <p:sldId id="347" r:id="rId47"/>
    <p:sldId id="349" r:id="rId48"/>
    <p:sldId id="348" r:id="rId49"/>
    <p:sldId id="286" r:id="rId50"/>
    <p:sldId id="342" r:id="rId51"/>
    <p:sldId id="289" r:id="rId52"/>
    <p:sldId id="360" r:id="rId53"/>
    <p:sldId id="293" r:id="rId54"/>
    <p:sldId id="294" r:id="rId55"/>
    <p:sldId id="310" r:id="rId56"/>
    <p:sldId id="309" r:id="rId57"/>
    <p:sldId id="344" r:id="rId58"/>
    <p:sldId id="343" r:id="rId59"/>
    <p:sldId id="264" r:id="rId60"/>
    <p:sldId id="351" r:id="rId61"/>
    <p:sldId id="314" r:id="rId62"/>
    <p:sldId id="315" r:id="rId63"/>
    <p:sldId id="316" r:id="rId64"/>
    <p:sldId id="317" r:id="rId65"/>
    <p:sldId id="319" r:id="rId66"/>
    <p:sldId id="320" r:id="rId67"/>
    <p:sldId id="352" r:id="rId68"/>
    <p:sldId id="353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54" r:id="rId79"/>
    <p:sldId id="331" r:id="rId80"/>
    <p:sldId id="356" r:id="rId81"/>
    <p:sldId id="333" r:id="rId82"/>
    <p:sldId id="335" r:id="rId83"/>
    <p:sldId id="336" r:id="rId84"/>
    <p:sldId id="337" r:id="rId85"/>
    <p:sldId id="338" r:id="rId86"/>
    <p:sldId id="363" r:id="rId87"/>
    <p:sldId id="276" r:id="rId88"/>
    <p:sldId id="334" r:id="rId89"/>
    <p:sldId id="259" r:id="rId90"/>
    <p:sldId id="364" r:id="rId91"/>
    <p:sldId id="272" r:id="rId92"/>
    <p:sldId id="290" r:id="rId93"/>
    <p:sldId id="292" r:id="rId94"/>
    <p:sldId id="367" r:id="rId95"/>
    <p:sldId id="361" r:id="rId96"/>
    <p:sldId id="365" r:id="rId97"/>
    <p:sldId id="366" r:id="rId98"/>
    <p:sldId id="362" r:id="rId99"/>
    <p:sldId id="311" r:id="rId100"/>
    <p:sldId id="355" r:id="rId101"/>
    <p:sldId id="332" r:id="rId102"/>
    <p:sldId id="321" r:id="rId103"/>
    <p:sldId id="350" r:id="rId104"/>
    <p:sldId id="341" r:id="rId10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2408" autoAdjust="0"/>
    <p:restoredTop sz="95200" autoAdjust="0"/>
  </p:normalViewPr>
  <p:slideViewPr>
    <p:cSldViewPr>
      <p:cViewPr varScale="1">
        <p:scale>
          <a:sx n="111" d="100"/>
          <a:sy n="111" d="100"/>
        </p:scale>
        <p:origin x="-157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718"/>
    </p:cViewPr>
  </p:sorterViewPr>
  <p:notesViewPr>
    <p:cSldViewPr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parsec-ompss\publications\big_little\OMPSS_VS_PTHREADS__last_correct_EDP+COLORS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Runtime%20Thread%20Migration\SPECIAL_HW_ANALYSIS_RESULTS.xlsx" TargetMode="Externa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bscuser\Documents\Research\Runtime%20Thread%20Migration\paper_results_new_overheads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Runtime%20Thread%20Migration\paper_results_new_overheads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Runtime%20Thread%20Migration\paper_results_new_overhead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Runtime%20Thread%20Migration\paper_results_new_overheads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Runtime%20Thread%20Migration\paper_results_new_overhead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parsec-ompss\publications\big_little\OMPSS_VS_PTHREADS__last_correct_EDP+COLORS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Runtime%20Thread%20Migration\paper_results_new_overheads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parsec-ompss\publications\big_little\OMPSS_VS_PTHREADS__last_correct_EDP+COLORS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parsec-ompss\publications\big_little\OMPSS_VS_PTHREADS__last_correct_EDP+COLORS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3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3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6.xm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ICS%20journal%20extension\icsjournal\evaluation_ics_apps_all_sched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4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7.xm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Runtime%20Thread%20Migration\paper_results_new_overheads.xlsx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Runtime%20Thread%20Migration\paper_results_new_overheads.xlsx" TargetMode="Externa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scuser\Documents\Research\CATS\proneon%20measurements%20(Autosaved)%20(Autosaved)%20(Autosaved)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28280660503175"/>
          <c:y val="5.7561182405083559E-2"/>
          <c:w val="0.78603558475787816"/>
          <c:h val="0.6371101886137468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'4CORES'!$F$221</c:f>
              <c:strCache>
                <c:ptCount val="1"/>
                <c:pt idx="0">
                  <c:v>Static threading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'4CORES'!$B$222:$C$228</c:f>
              <c:multiLvlStrCache>
                <c:ptCount val="7"/>
                <c:lvl>
                  <c:pt idx="0">
                    <c:v>0</c:v>
                  </c:pt>
                  <c:pt idx="1">
                    <c:v>2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</c:lvl>
                <c:lvl>
                  <c:pt idx="0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</c:lvl>
              </c:multiLvlStrCache>
            </c:multiLvlStrRef>
          </c:cat>
          <c:val>
            <c:numRef>
              <c:f>'4CORES'!$F$222:$F$228</c:f>
              <c:numCache>
                <c:formatCode>General</c:formatCode>
                <c:ptCount val="7"/>
                <c:pt idx="0">
                  <c:v>3.7146446692562827</c:v>
                </c:pt>
                <c:pt idx="1">
                  <c:v>5.0368587409670216</c:v>
                </c:pt>
                <c:pt idx="2">
                  <c:v>9.4604373463765619</c:v>
                </c:pt>
                <c:pt idx="3">
                  <c:v>6.8820852372424275</c:v>
                </c:pt>
                <c:pt idx="4">
                  <c:v>7.4649020298767024</c:v>
                </c:pt>
                <c:pt idx="5">
                  <c:v>8.3180090738682946</c:v>
                </c:pt>
                <c:pt idx="6">
                  <c:v>8.5687651491674757</c:v>
                </c:pt>
              </c:numCache>
            </c:numRef>
          </c:val>
        </c:ser>
        <c:ser>
          <c:idx val="1"/>
          <c:order val="1"/>
          <c:tx>
            <c:strRef>
              <c:f>'4CORES'!$E$221</c:f>
              <c:strCache>
                <c:ptCount val="1"/>
                <c:pt idx="0">
                  <c:v>GTS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'4CORES'!$B$222:$C$228</c:f>
              <c:multiLvlStrCache>
                <c:ptCount val="7"/>
                <c:lvl>
                  <c:pt idx="0">
                    <c:v>0</c:v>
                  </c:pt>
                  <c:pt idx="1">
                    <c:v>2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</c:lvl>
                <c:lvl>
                  <c:pt idx="0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</c:lvl>
              </c:multiLvlStrCache>
            </c:multiLvlStrRef>
          </c:cat>
          <c:val>
            <c:numRef>
              <c:f>'4CORES'!$E$222:$E$228</c:f>
              <c:numCache>
                <c:formatCode>General</c:formatCode>
                <c:ptCount val="7"/>
                <c:pt idx="0">
                  <c:v>3.730961482628961</c:v>
                </c:pt>
                <c:pt idx="1">
                  <c:v>5.7306286775232032</c:v>
                </c:pt>
                <c:pt idx="2">
                  <c:v>9.4848971320042175</c:v>
                </c:pt>
                <c:pt idx="3">
                  <c:v>7.7585660749144791</c:v>
                </c:pt>
                <c:pt idx="4">
                  <c:v>8.7922371928206662</c:v>
                </c:pt>
                <c:pt idx="5">
                  <c:v>9.3345351248390891</c:v>
                </c:pt>
                <c:pt idx="6">
                  <c:v>9.9589708727728414</c:v>
                </c:pt>
              </c:numCache>
            </c:numRef>
          </c:val>
        </c:ser>
        <c:ser>
          <c:idx val="0"/>
          <c:order val="2"/>
          <c:tx>
            <c:strRef>
              <c:f>'4CORES'!$D$221</c:f>
              <c:strCache>
                <c:ptCount val="1"/>
                <c:pt idx="0">
                  <c:v>Task-based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'4CORES'!$B$222:$C$228</c:f>
              <c:multiLvlStrCache>
                <c:ptCount val="7"/>
                <c:lvl>
                  <c:pt idx="0">
                    <c:v>0</c:v>
                  </c:pt>
                  <c:pt idx="1">
                    <c:v>2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</c:lvl>
                <c:lvl>
                  <c:pt idx="0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</c:lvl>
              </c:multiLvlStrCache>
            </c:multiLvlStrRef>
          </c:cat>
          <c:val>
            <c:numRef>
              <c:f>'4CORES'!$D$222:$D$228</c:f>
              <c:numCache>
                <c:formatCode>General</c:formatCode>
                <c:ptCount val="7"/>
                <c:pt idx="0">
                  <c:v>3.774637299649819</c:v>
                </c:pt>
                <c:pt idx="1">
                  <c:v>6.8559080338513434</c:v>
                </c:pt>
                <c:pt idx="2">
                  <c:v>9.2008976092159287</c:v>
                </c:pt>
                <c:pt idx="3">
                  <c:v>9.461002859263214</c:v>
                </c:pt>
                <c:pt idx="4">
                  <c:v>9.896240270773804</c:v>
                </c:pt>
                <c:pt idx="5">
                  <c:v>10.512914287744502</c:v>
                </c:pt>
                <c:pt idx="6">
                  <c:v>10.872603045422444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3504128"/>
        <c:axId val="158949376"/>
      </c:barChart>
      <c:catAx>
        <c:axId val="83504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58949376"/>
        <c:crosses val="autoZero"/>
        <c:auto val="1"/>
        <c:lblAlgn val="ctr"/>
        <c:lblOffset val="100"/>
        <c:noMultiLvlLbl val="0"/>
      </c:catAx>
      <c:valAx>
        <c:axId val="158949376"/>
        <c:scaling>
          <c:orientation val="minMax"/>
          <c:max val="12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Avg speedup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5041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40864"/>
        <c:axId val="175142400"/>
      </c:lineChart>
      <c:catAx>
        <c:axId val="1751408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5142400"/>
        <c:crosses val="autoZero"/>
        <c:auto val="1"/>
        <c:lblAlgn val="ctr"/>
        <c:lblOffset val="100"/>
        <c:noMultiLvlLbl val="0"/>
      </c:catAx>
      <c:valAx>
        <c:axId val="1751424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s-ES" sz="1600" baseline="0" dirty="0" smtClean="0"/>
                  <a:t> </a:t>
                </a:r>
                <a:r>
                  <a:rPr lang="es-ES" sz="1600" dirty="0" err="1" smtClean="0"/>
                  <a:t>Speedup</a:t>
                </a:r>
                <a:r>
                  <a:rPr lang="es-ES" sz="1600" dirty="0" smtClean="0"/>
                  <a:t> </a:t>
                </a:r>
                <a:r>
                  <a:rPr lang="es-ES" sz="1600" dirty="0" err="1"/>
                  <a:t>over</a:t>
                </a:r>
                <a:r>
                  <a:rPr lang="es-ES" sz="1600" baseline="0" dirty="0"/>
                  <a:t> </a:t>
                </a:r>
                <a:r>
                  <a:rPr lang="es-ES" sz="1600" baseline="0" dirty="0" err="1"/>
                  <a:t>little</a:t>
                </a:r>
                <a:r>
                  <a:rPr lang="es-ES" sz="1600" baseline="0" dirty="0"/>
                  <a:t> (</a:t>
                </a:r>
                <a:r>
                  <a:rPr lang="es-ES" sz="1600" baseline="0" dirty="0" err="1"/>
                  <a:t>lines</a:t>
                </a:r>
                <a:r>
                  <a:rPr lang="es-ES" sz="1600" baseline="0" dirty="0"/>
                  <a:t>) </a:t>
                </a:r>
                <a:endParaRPr lang="es-E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5140864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99761904761904"/>
          <c:y val="0.19975104512437328"/>
          <c:w val="0.85224444444444447"/>
          <c:h val="0.541493868140720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BF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strRef>
              <c:f>(ALL!$A$2,ALL!$A$12,ALL!$A$22,ALL!$A$32,ALL!$A$42,ALL!$A$52)</c:f>
              <c:strCache>
                <c:ptCount val="6"/>
                <c:pt idx="0">
                  <c:v>Cholesky 8x8</c:v>
                </c:pt>
                <c:pt idx="1">
                  <c:v>Cholesky 16x16</c:v>
                </c:pt>
                <c:pt idx="2">
                  <c:v>QR</c:v>
                </c:pt>
                <c:pt idx="3">
                  <c:v>Heat</c:v>
                </c:pt>
                <c:pt idx="4">
                  <c:v>Histogram</c:v>
                </c:pt>
                <c:pt idx="5">
                  <c:v>Bodytrack</c:v>
                </c:pt>
              </c:strCache>
            </c:strRef>
          </c:cat>
          <c:val>
            <c:numRef>
              <c:f>(ALL!$D$10,ALL!$D$20,ALL!$D$30,ALL!$D$40,ALL!$D$50,ALL!$D$60)</c:f>
              <c:numCache>
                <c:formatCode>General</c:formatCode>
                <c:ptCount val="6"/>
                <c:pt idx="0">
                  <c:v>7.5661542957630719</c:v>
                </c:pt>
                <c:pt idx="1">
                  <c:v>11.370733939438871</c:v>
                </c:pt>
                <c:pt idx="2">
                  <c:v>17.222737033243522</c:v>
                </c:pt>
                <c:pt idx="3">
                  <c:v>14.318883268233334</c:v>
                </c:pt>
                <c:pt idx="4">
                  <c:v>6.3961285625593467</c:v>
                </c:pt>
                <c:pt idx="5">
                  <c:v>15.793522267206479</c:v>
                </c:pt>
              </c:numCache>
            </c:numRef>
          </c:val>
        </c:ser>
        <c:ser>
          <c:idx val="1"/>
          <c:order val="1"/>
          <c:tx>
            <c:strRef>
              <c:f>ALL!$E$1</c:f>
              <c:strCache>
                <c:ptCount val="1"/>
                <c:pt idx="0">
                  <c:v>dHEFT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strRef>
              <c:f>(ALL!$A$2,ALL!$A$12,ALL!$A$22,ALL!$A$32,ALL!$A$42,ALL!$A$52)</c:f>
              <c:strCache>
                <c:ptCount val="6"/>
                <c:pt idx="0">
                  <c:v>Cholesky 8x8</c:v>
                </c:pt>
                <c:pt idx="1">
                  <c:v>Cholesky 16x16</c:v>
                </c:pt>
                <c:pt idx="2">
                  <c:v>QR</c:v>
                </c:pt>
                <c:pt idx="3">
                  <c:v>Heat</c:v>
                </c:pt>
                <c:pt idx="4">
                  <c:v>Histogram</c:v>
                </c:pt>
                <c:pt idx="5">
                  <c:v>Bodytrack</c:v>
                </c:pt>
              </c:strCache>
            </c:strRef>
          </c:cat>
          <c:val>
            <c:numRef>
              <c:f>(ALL!$E$10,ALL!$E$20,ALL!$E$30,ALL!$E$40,ALL!$E$50,ALL!$E$60)</c:f>
              <c:numCache>
                <c:formatCode>General</c:formatCode>
                <c:ptCount val="6"/>
                <c:pt idx="0">
                  <c:v>11.045537925083513</c:v>
                </c:pt>
                <c:pt idx="1">
                  <c:v>12.193010164411893</c:v>
                </c:pt>
                <c:pt idx="2">
                  <c:v>19.13035925038821</c:v>
                </c:pt>
                <c:pt idx="3">
                  <c:v>15.866184191854689</c:v>
                </c:pt>
                <c:pt idx="4">
                  <c:v>7.7783996884851847</c:v>
                </c:pt>
                <c:pt idx="5">
                  <c:v>14.394833948339484</c:v>
                </c:pt>
              </c:numCache>
            </c:numRef>
          </c:val>
        </c:ser>
        <c:ser>
          <c:idx val="2"/>
          <c:order val="2"/>
          <c:tx>
            <c:strRef>
              <c:f>ALL!$F$1</c:f>
              <c:strCache>
                <c:ptCount val="1"/>
                <c:pt idx="0">
                  <c:v>CATS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strRef>
              <c:f>(ALL!$A$2,ALL!$A$12,ALL!$A$22,ALL!$A$32,ALL!$A$42,ALL!$A$52)</c:f>
              <c:strCache>
                <c:ptCount val="6"/>
                <c:pt idx="0">
                  <c:v>Cholesky 8x8</c:v>
                </c:pt>
                <c:pt idx="1">
                  <c:v>Cholesky 16x16</c:v>
                </c:pt>
                <c:pt idx="2">
                  <c:v>QR</c:v>
                </c:pt>
                <c:pt idx="3">
                  <c:v>Heat</c:v>
                </c:pt>
                <c:pt idx="4">
                  <c:v>Histogram</c:v>
                </c:pt>
                <c:pt idx="5">
                  <c:v>Bodytrack</c:v>
                </c:pt>
              </c:strCache>
            </c:strRef>
          </c:cat>
          <c:val>
            <c:numRef>
              <c:f>(ALL!$F$10,ALL!$F$20,ALL!$F$30,ALL!$F$40,ALL!$F$50,ALL!$F$60)</c:f>
              <c:numCache>
                <c:formatCode>General</c:formatCode>
                <c:ptCount val="6"/>
                <c:pt idx="0">
                  <c:v>10.479018659615548</c:v>
                </c:pt>
                <c:pt idx="1">
                  <c:v>12.128557257735064</c:v>
                </c:pt>
                <c:pt idx="2">
                  <c:v>19.711820638488611</c:v>
                </c:pt>
                <c:pt idx="3">
                  <c:v>15.928342474535222</c:v>
                </c:pt>
                <c:pt idx="4">
                  <c:v>8.3215544241712962</c:v>
                </c:pt>
                <c:pt idx="5">
                  <c:v>18.228971962616821</c:v>
                </c:pt>
              </c:numCache>
            </c:numRef>
          </c:val>
        </c:ser>
        <c:ser>
          <c:idx val="3"/>
          <c:order val="3"/>
          <c:tx>
            <c:strRef>
              <c:f>ALL!$G$1</c:f>
              <c:strCache>
                <c:ptCount val="1"/>
                <c:pt idx="0">
                  <c:v>CPATH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strRef>
              <c:f>(ALL!$A$2,ALL!$A$12,ALL!$A$22,ALL!$A$32,ALL!$A$42,ALL!$A$52)</c:f>
              <c:strCache>
                <c:ptCount val="6"/>
                <c:pt idx="0">
                  <c:v>Cholesky 8x8</c:v>
                </c:pt>
                <c:pt idx="1">
                  <c:v>Cholesky 16x16</c:v>
                </c:pt>
                <c:pt idx="2">
                  <c:v>QR</c:v>
                </c:pt>
                <c:pt idx="3">
                  <c:v>Heat</c:v>
                </c:pt>
                <c:pt idx="4">
                  <c:v>Histogram</c:v>
                </c:pt>
                <c:pt idx="5">
                  <c:v>Bodytrack</c:v>
                </c:pt>
              </c:strCache>
            </c:strRef>
          </c:cat>
          <c:val>
            <c:numRef>
              <c:f>(ALL!$G$10,ALL!$G$20,ALL!$G$30,ALL!$G$40,ALL!$G$50,ALL!$G$60)</c:f>
              <c:numCache>
                <c:formatCode>General</c:formatCode>
                <c:ptCount val="6"/>
                <c:pt idx="0">
                  <c:v>8.6543612940021397</c:v>
                </c:pt>
                <c:pt idx="1">
                  <c:v>11.244532205531673</c:v>
                </c:pt>
                <c:pt idx="2">
                  <c:v>19.601777869245396</c:v>
                </c:pt>
                <c:pt idx="3">
                  <c:v>11.454666530068641</c:v>
                </c:pt>
                <c:pt idx="4">
                  <c:v>7.6671098404933229</c:v>
                </c:pt>
                <c:pt idx="5">
                  <c:v>18.060185185185187</c:v>
                </c:pt>
              </c:numCache>
            </c:numRef>
          </c:val>
        </c:ser>
        <c:ser>
          <c:idx val="4"/>
          <c:order val="4"/>
          <c:tx>
            <c:strRef>
              <c:f>ALL!$H$1</c:f>
              <c:strCache>
                <c:ptCount val="1"/>
                <c:pt idx="0">
                  <c:v>HYBRID</c:v>
                </c:pt>
              </c:strCache>
            </c:strRef>
          </c:tx>
          <c:spPr>
            <a:pattFill prst="wdUpDiag">
              <a:fgClr>
                <a:schemeClr val="tx2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strRef>
              <c:f>(ALL!$A$2,ALL!$A$12,ALL!$A$22,ALL!$A$32,ALL!$A$42,ALL!$A$52)</c:f>
              <c:strCache>
                <c:ptCount val="6"/>
                <c:pt idx="0">
                  <c:v>Cholesky 8x8</c:v>
                </c:pt>
                <c:pt idx="1">
                  <c:v>Cholesky 16x16</c:v>
                </c:pt>
                <c:pt idx="2">
                  <c:v>QR</c:v>
                </c:pt>
                <c:pt idx="3">
                  <c:v>Heat</c:v>
                </c:pt>
                <c:pt idx="4">
                  <c:v>Histogram</c:v>
                </c:pt>
                <c:pt idx="5">
                  <c:v>Bodytrack</c:v>
                </c:pt>
              </c:strCache>
            </c:strRef>
          </c:cat>
          <c:val>
            <c:numRef>
              <c:f>(ALL!$H$10,ALL!$H$20,ALL!$H$30,ALL!$H$40,ALL!$H$50,ALL!$H$60)</c:f>
              <c:numCache>
                <c:formatCode>General</c:formatCode>
                <c:ptCount val="6"/>
                <c:pt idx="0">
                  <c:v>10.213838863558165</c:v>
                </c:pt>
                <c:pt idx="1">
                  <c:v>12.207685047520606</c:v>
                </c:pt>
                <c:pt idx="2">
                  <c:v>20.162051161566868</c:v>
                </c:pt>
                <c:pt idx="3">
                  <c:v>15.869562131857212</c:v>
                </c:pt>
                <c:pt idx="4">
                  <c:v>8.132709333692139</c:v>
                </c:pt>
                <c:pt idx="5">
                  <c:v>18.144186046511628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241728"/>
        <c:axId val="181243264"/>
      </c:barChart>
      <c:catAx>
        <c:axId val="18124172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243264"/>
        <c:crosses val="autoZero"/>
        <c:auto val="1"/>
        <c:lblAlgn val="ctr"/>
        <c:lblOffset val="100"/>
        <c:noMultiLvlLbl val="0"/>
      </c:catAx>
      <c:valAx>
        <c:axId val="181243264"/>
        <c:scaling>
          <c:orientation val="minMax"/>
          <c:max val="20.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Speedup over little</a:t>
                </a:r>
              </a:p>
            </c:rich>
          </c:tx>
          <c:layout>
            <c:manualLayout>
              <c:xMode val="edge"/>
              <c:yMode val="edge"/>
              <c:x val="0"/>
              <c:y val="0.177247191011235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1241728"/>
        <c:crosses val="autoZero"/>
        <c:crossBetween val="between"/>
        <c:majorUnit val="5"/>
      </c:valAx>
    </c:plotArea>
    <c:legend>
      <c:legendPos val="t"/>
      <c:layout>
        <c:manualLayout>
          <c:xMode val="edge"/>
          <c:yMode val="edge"/>
          <c:x val="0.24384838882636231"/>
          <c:y val="0"/>
          <c:w val="0.50616863826724567"/>
          <c:h val="0.11759765265216972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99761904761904"/>
          <c:y val="0.14452957607884839"/>
          <c:w val="0.85224444444444447"/>
          <c:h val="0.4999064257410552"/>
        </c:manualLayout>
      </c:layout>
      <c:barChart>
        <c:barDir val="col"/>
        <c:grouping val="clustered"/>
        <c:varyColors val="0"/>
        <c:ser>
          <c:idx val="0"/>
          <c:order val="0"/>
          <c:tx>
            <c:v>BF</c:v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ALL!$B$76:$C$84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ALL!$D$76:$D$84</c:f>
              <c:numCache>
                <c:formatCode>General</c:formatCode>
                <c:ptCount val="9"/>
                <c:pt idx="0">
                  <c:v>4.8443128321037117</c:v>
                </c:pt>
                <c:pt idx="1">
                  <c:v>5.6400055562869964</c:v>
                </c:pt>
                <c:pt idx="2">
                  <c:v>6.3372914721122191</c:v>
                </c:pt>
                <c:pt idx="3">
                  <c:v>8.6042024800741839</c:v>
                </c:pt>
                <c:pt idx="4">
                  <c:v>7.0070570182955123</c:v>
                </c:pt>
                <c:pt idx="5">
                  <c:v>9.5256470059426501</c:v>
                </c:pt>
                <c:pt idx="6">
                  <c:v>11.129834734109984</c:v>
                </c:pt>
                <c:pt idx="7">
                  <c:v>11.201226487270704</c:v>
                </c:pt>
                <c:pt idx="8">
                  <c:v>12.111359894407437</c:v>
                </c:pt>
              </c:numCache>
            </c:numRef>
          </c:val>
        </c:ser>
        <c:ser>
          <c:idx val="1"/>
          <c:order val="1"/>
          <c:tx>
            <c:strRef>
              <c:f>ALL!$E$1</c:f>
              <c:strCache>
                <c:ptCount val="1"/>
                <c:pt idx="0">
                  <c:v>dHEFT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ALL!$B$76:$C$84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ALL!$E$76:$E$84</c:f>
              <c:numCache>
                <c:formatCode>General</c:formatCode>
                <c:ptCount val="9"/>
                <c:pt idx="0">
                  <c:v>4.8751751883412782</c:v>
                </c:pt>
                <c:pt idx="1">
                  <c:v>5.6604815255488719</c:v>
                </c:pt>
                <c:pt idx="2">
                  <c:v>6.5096550941526354</c:v>
                </c:pt>
                <c:pt idx="3">
                  <c:v>8.8984369554097356</c:v>
                </c:pt>
                <c:pt idx="4">
                  <c:v>6.7718698367013372</c:v>
                </c:pt>
                <c:pt idx="5">
                  <c:v>9.8197807038820422</c:v>
                </c:pt>
                <c:pt idx="6">
                  <c:v>10.99455707055988</c:v>
                </c:pt>
                <c:pt idx="7">
                  <c:v>11.805789700114602</c:v>
                </c:pt>
                <c:pt idx="8">
                  <c:v>13.401387528093828</c:v>
                </c:pt>
              </c:numCache>
            </c:numRef>
          </c:val>
        </c:ser>
        <c:ser>
          <c:idx val="2"/>
          <c:order val="2"/>
          <c:tx>
            <c:strRef>
              <c:f>ALL!$F$1</c:f>
              <c:strCache>
                <c:ptCount val="1"/>
                <c:pt idx="0">
                  <c:v>CATS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ALL!$B$76:$C$84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ALL!$F$76:$F$84</c:f>
              <c:numCache>
                <c:formatCode>General</c:formatCode>
                <c:ptCount val="9"/>
                <c:pt idx="0">
                  <c:v>4.9784370450484445</c:v>
                </c:pt>
                <c:pt idx="1">
                  <c:v>5.9004584920141481</c:v>
                </c:pt>
                <c:pt idx="2">
                  <c:v>6.7529341152864104</c:v>
                </c:pt>
                <c:pt idx="3">
                  <c:v>9.3221522165847635</c:v>
                </c:pt>
                <c:pt idx="4">
                  <c:v>7.4163093884984095</c:v>
                </c:pt>
                <c:pt idx="5">
                  <c:v>10.679368393254121</c:v>
                </c:pt>
                <c:pt idx="6">
                  <c:v>12.432544518904274</c:v>
                </c:pt>
                <c:pt idx="7">
                  <c:v>12.749952493227985</c:v>
                </c:pt>
                <c:pt idx="8">
                  <c:v>14.133044236193761</c:v>
                </c:pt>
              </c:numCache>
            </c:numRef>
          </c:val>
        </c:ser>
        <c:ser>
          <c:idx val="3"/>
          <c:order val="3"/>
          <c:tx>
            <c:strRef>
              <c:f>ALL!$G$1</c:f>
              <c:strCache>
                <c:ptCount val="1"/>
                <c:pt idx="0">
                  <c:v>CPATH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ALL!$B$76:$C$84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ALL!$G$76:$G$84</c:f>
              <c:numCache>
                <c:formatCode>General</c:formatCode>
                <c:ptCount val="9"/>
                <c:pt idx="0">
                  <c:v>4.8665857289032468</c:v>
                </c:pt>
                <c:pt idx="1">
                  <c:v>5.7346835042705919</c:v>
                </c:pt>
                <c:pt idx="2">
                  <c:v>6.4616669553150912</c:v>
                </c:pt>
                <c:pt idx="3">
                  <c:v>8.8293921573334178</c:v>
                </c:pt>
                <c:pt idx="4">
                  <c:v>7.093541206659558</c:v>
                </c:pt>
                <c:pt idx="5">
                  <c:v>9.8559990106398576</c:v>
                </c:pt>
                <c:pt idx="6">
                  <c:v>11.315318749024684</c:v>
                </c:pt>
                <c:pt idx="7">
                  <c:v>11.787336057714782</c:v>
                </c:pt>
                <c:pt idx="8">
                  <c:v>12.780438820754393</c:v>
                </c:pt>
              </c:numCache>
            </c:numRef>
          </c:val>
        </c:ser>
        <c:ser>
          <c:idx val="4"/>
          <c:order val="4"/>
          <c:tx>
            <c:strRef>
              <c:f>ALL!$H$1</c:f>
              <c:strCache>
                <c:ptCount val="1"/>
                <c:pt idx="0">
                  <c:v>HYBRID</c:v>
                </c:pt>
              </c:strCache>
            </c:strRef>
          </c:tx>
          <c:spPr>
            <a:pattFill prst="wdUpDiag">
              <a:fgClr>
                <a:schemeClr val="tx2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ALL!$B$76:$C$84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ALL!$H$76:$H$84</c:f>
              <c:numCache>
                <c:formatCode>General</c:formatCode>
                <c:ptCount val="9"/>
                <c:pt idx="0">
                  <c:v>4.9745269670090719</c:v>
                </c:pt>
                <c:pt idx="1">
                  <c:v>5.8869145092745478</c:v>
                </c:pt>
                <c:pt idx="2">
                  <c:v>6.7624996813030132</c:v>
                </c:pt>
                <c:pt idx="3">
                  <c:v>9.2964047123978641</c:v>
                </c:pt>
                <c:pt idx="4">
                  <c:v>7.4010228514482828</c:v>
                </c:pt>
                <c:pt idx="5">
                  <c:v>10.597248010437484</c:v>
                </c:pt>
                <c:pt idx="6">
                  <c:v>12.500379679903844</c:v>
                </c:pt>
                <c:pt idx="7">
                  <c:v>12.734176323514371</c:v>
                </c:pt>
                <c:pt idx="8">
                  <c:v>14.121672097451102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647616"/>
        <c:axId val="179649536"/>
      </c:barChart>
      <c:catAx>
        <c:axId val="179647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ES"/>
                  <a:t>Number of big cores</a:t>
                </a:r>
                <a:br>
                  <a:rPr lang="es-ES"/>
                </a:br>
                <a:r>
                  <a:rPr lang="es-ES"/>
                  <a:t>Total number of cores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4067744047619048"/>
              <c:y val="0.86426840277777783"/>
            </c:manualLayout>
          </c:layout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79649536"/>
        <c:crosses val="autoZero"/>
        <c:auto val="1"/>
        <c:lblAlgn val="ctr"/>
        <c:lblOffset val="100"/>
        <c:noMultiLvlLbl val="0"/>
      </c:catAx>
      <c:valAx>
        <c:axId val="179649536"/>
        <c:scaling>
          <c:orientation val="minMax"/>
          <c:max val="1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Speedup over little</a:t>
                </a:r>
              </a:p>
            </c:rich>
          </c:tx>
          <c:layout>
            <c:manualLayout>
              <c:xMode val="edge"/>
              <c:yMode val="edge"/>
              <c:x val="0"/>
              <c:y val="0.2125244240303295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9647616"/>
        <c:crosses val="autoZero"/>
        <c:crossBetween val="between"/>
        <c:majorUnit val="5"/>
      </c:valAx>
    </c:plotArea>
    <c:legend>
      <c:legendPos val="t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841336023355022E-2"/>
          <c:y val="0.10518492063492063"/>
          <c:w val="0.90046355727048066"/>
          <c:h val="0.53101707133550813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'all TS'!$F$1</c:f>
              <c:strCache>
                <c:ptCount val="1"/>
                <c:pt idx="0">
                  <c:v>dHEFT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'all TS'!$B$31:$C$39</c:f>
              <c:multiLvlStrCache>
                <c:ptCount val="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</c:lvl>
              </c:multiLvlStrCache>
            </c:multiLvlStrRef>
          </c:cat>
          <c:val>
            <c:numRef>
              <c:f>'all TS'!$F$31:$F$39</c:f>
              <c:numCache>
                <c:formatCode>General</c:formatCode>
                <c:ptCount val="9"/>
                <c:pt idx="0">
                  <c:v>0.99423554558215199</c:v>
                </c:pt>
                <c:pt idx="1">
                  <c:v>1.014580316634196</c:v>
                </c:pt>
                <c:pt idx="2">
                  <c:v>1.0140381413005302</c:v>
                </c:pt>
                <c:pt idx="3">
                  <c:v>1.1423228894298096</c:v>
                </c:pt>
                <c:pt idx="5">
                  <c:v>0.98260606945909945</c:v>
                </c:pt>
                <c:pt idx="6">
                  <c:v>1.0285228166162861</c:v>
                </c:pt>
                <c:pt idx="7">
                  <c:v>1.187882816145883</c:v>
                </c:pt>
                <c:pt idx="8">
                  <c:v>1.4252180190986623</c:v>
                </c:pt>
              </c:numCache>
            </c:numRef>
          </c:val>
        </c:ser>
        <c:ser>
          <c:idx val="1"/>
          <c:order val="1"/>
          <c:tx>
            <c:strRef>
              <c:f>'all TS'!$D$1</c:f>
              <c:strCache>
                <c:ptCount val="1"/>
                <c:pt idx="0">
                  <c:v>CATS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'all TS'!$B$31:$C$39</c:f>
              <c:multiLvlStrCache>
                <c:ptCount val="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</c:lvl>
              </c:multiLvlStrCache>
            </c:multiLvlStrRef>
          </c:cat>
          <c:val>
            <c:numRef>
              <c:f>'all TS'!$D$31:$D$39</c:f>
              <c:numCache>
                <c:formatCode>General</c:formatCode>
                <c:ptCount val="9"/>
                <c:pt idx="0">
                  <c:v>1.0431466842167803</c:v>
                </c:pt>
                <c:pt idx="1">
                  <c:v>1.1005523845089462</c:v>
                </c:pt>
                <c:pt idx="2">
                  <c:v>1.1467648277034241</c:v>
                </c:pt>
                <c:pt idx="3">
                  <c:v>1.2828908574338163</c:v>
                </c:pt>
                <c:pt idx="5">
                  <c:v>1.1418377531790556</c:v>
                </c:pt>
                <c:pt idx="6">
                  <c:v>1.243935037130677</c:v>
                </c:pt>
                <c:pt idx="7">
                  <c:v>1.4110514695804426</c:v>
                </c:pt>
                <c:pt idx="8">
                  <c:v>1.5895852945312317</c:v>
                </c:pt>
              </c:numCache>
            </c:numRef>
          </c:val>
        </c:ser>
        <c:ser>
          <c:idx val="4"/>
          <c:order val="2"/>
          <c:tx>
            <c:strRef>
              <c:f>'all TS'!$G$1</c:f>
              <c:strCache>
                <c:ptCount val="1"/>
                <c:pt idx="0">
                  <c:v>CPATH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'all TS'!$B$31:$C$39</c:f>
              <c:multiLvlStrCache>
                <c:ptCount val="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</c:lvl>
              </c:multiLvlStrCache>
            </c:multiLvlStrRef>
          </c:cat>
          <c:val>
            <c:numRef>
              <c:f>'all TS'!$G$31:$G$39</c:f>
              <c:numCache>
                <c:formatCode>General</c:formatCode>
                <c:ptCount val="9"/>
                <c:pt idx="0">
                  <c:v>1.0127982484151208</c:v>
                </c:pt>
                <c:pt idx="1">
                  <c:v>1.0156823524080332</c:v>
                </c:pt>
                <c:pt idx="2">
                  <c:v>1.0371377258630476</c:v>
                </c:pt>
                <c:pt idx="3">
                  <c:v>1.037561315825404</c:v>
                </c:pt>
                <c:pt idx="5">
                  <c:v>1.0195825924668094</c:v>
                </c:pt>
                <c:pt idx="6">
                  <c:v>1.0125231722804602</c:v>
                </c:pt>
                <c:pt idx="7">
                  <c:v>1.0434611718792368</c:v>
                </c:pt>
                <c:pt idx="8">
                  <c:v>1.0438566540839689</c:v>
                </c:pt>
              </c:numCache>
            </c:numRef>
          </c:val>
        </c:ser>
        <c:ser>
          <c:idx val="2"/>
          <c:order val="3"/>
          <c:tx>
            <c:strRef>
              <c:f>'all TS'!$E$1</c:f>
              <c:strCache>
                <c:ptCount val="1"/>
                <c:pt idx="0">
                  <c:v>HYBRID</c:v>
                </c:pt>
              </c:strCache>
            </c:strRef>
          </c:tx>
          <c:spPr>
            <a:pattFill prst="wdUpDiag">
              <a:fgClr>
                <a:schemeClr val="accent5">
                  <a:lumMod val="50000"/>
                </a:schemeClr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solidFill>
                <a:schemeClr val="tx1"/>
              </a:solidFill>
            </a:ln>
          </c:spPr>
          <c:invertIfNegative val="0"/>
          <c:cat>
            <c:multiLvlStrRef>
              <c:f>'all TS'!$B$31:$C$39</c:f>
              <c:multiLvlStrCache>
                <c:ptCount val="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</c:lvl>
              </c:multiLvlStrCache>
            </c:multiLvlStrRef>
          </c:cat>
          <c:val>
            <c:numRef>
              <c:f>'all TS'!$E$31:$E$39</c:f>
              <c:numCache>
                <c:formatCode>General</c:formatCode>
                <c:ptCount val="9"/>
                <c:pt idx="0">
                  <c:v>1.0285004262845678</c:v>
                </c:pt>
                <c:pt idx="1">
                  <c:v>1.0448553173617763</c:v>
                </c:pt>
                <c:pt idx="2">
                  <c:v>1.0653258200314777</c:v>
                </c:pt>
                <c:pt idx="3">
                  <c:v>1.25860230328639</c:v>
                </c:pt>
                <c:pt idx="5">
                  <c:v>1.1381721770408184</c:v>
                </c:pt>
                <c:pt idx="6">
                  <c:v>1.2412056749892442</c:v>
                </c:pt>
                <c:pt idx="7">
                  <c:v>1.3869838343852769</c:v>
                </c:pt>
                <c:pt idx="8">
                  <c:v>1.5812531480421654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122240"/>
        <c:axId val="82258560"/>
      </c:barChart>
      <c:lineChart>
        <c:grouping val="standard"/>
        <c:varyColors val="0"/>
        <c:ser>
          <c:idx val="0"/>
          <c:order val="4"/>
          <c:tx>
            <c:strRef>
              <c:f>'all TS'!$H$1</c:f>
              <c:strCache>
                <c:ptCount val="1"/>
                <c:pt idx="0">
                  <c:v>bf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cat>
            <c:multiLvlStrRef>
              <c:f>'all TS'!$B$31:$C$39</c:f>
              <c:multiLvlStrCache>
                <c:ptCount val="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</c:lvl>
              </c:multiLvlStrCache>
            </c:multiLvlStrRef>
          </c:cat>
          <c:val>
            <c:numRef>
              <c:f>'all TS'!$H$31:$H$39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122240"/>
        <c:axId val="82258560"/>
      </c:lineChart>
      <c:catAx>
        <c:axId val="82122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big</a:t>
                </a:r>
                <a:r>
                  <a:rPr lang="en-US" baseline="0" dirty="0" smtClean="0"/>
                  <a:t> cores</a:t>
                </a:r>
                <a:br>
                  <a:rPr lang="en-US" baseline="0" dirty="0" smtClean="0"/>
                </a:br>
                <a:r>
                  <a:rPr lang="en-US" baseline="0" dirty="0" smtClean="0"/>
                  <a:t>Total number of cores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82258560"/>
        <c:crosses val="autoZero"/>
        <c:auto val="1"/>
        <c:lblAlgn val="ctr"/>
        <c:lblOffset val="100"/>
        <c:noMultiLvlLbl val="0"/>
      </c:catAx>
      <c:valAx>
        <c:axId val="82258560"/>
        <c:scaling>
          <c:orientation val="minMax"/>
          <c:max val="1.6"/>
          <c:min val="0.9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Improvement over BF</a:t>
                </a:r>
              </a:p>
            </c:rich>
          </c:tx>
          <c:layout>
            <c:manualLayout>
              <c:xMode val="edge"/>
              <c:yMode val="edge"/>
              <c:x val="2.7982418386752546E-3"/>
              <c:y val="0.115161807418223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82122240"/>
        <c:crosses val="autoZero"/>
        <c:crossBetween val="between"/>
        <c:majorUnit val="0.2"/>
        <c:minorUnit val="0.1"/>
      </c:valAx>
    </c:plotArea>
    <c:legend>
      <c:legendPos val="t"/>
      <c:legendEntry>
        <c:idx val="4"/>
        <c:delete val="1"/>
      </c:legendEntry>
      <c:layout>
        <c:manualLayout>
          <c:xMode val="edge"/>
          <c:yMode val="edge"/>
          <c:x val="0.28556140820954534"/>
          <c:y val="0"/>
          <c:w val="0.42887706688052402"/>
          <c:h val="0.10638698874728204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 b="1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85820895522388"/>
          <c:y val="0.1215449631296088"/>
          <c:w val="0.72792191481616308"/>
          <c:h val="0.64407443861184022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noDAST128c!$B$286</c:f>
              <c:strCache>
                <c:ptCount val="1"/>
                <c:pt idx="0">
                  <c:v>Create%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cat>
            <c:strRef>
              <c:f>noDAST128c!$C$277:$G$277</c:f>
              <c:strCache>
                <c:ptCount val="5"/>
                <c:pt idx="0">
                  <c:v>8 cores</c:v>
                </c:pt>
                <c:pt idx="1">
                  <c:v>16 cores</c:v>
                </c:pt>
                <c:pt idx="2">
                  <c:v>32 cores</c:v>
                </c:pt>
                <c:pt idx="3">
                  <c:v>64 cores</c:v>
                </c:pt>
                <c:pt idx="4">
                  <c:v>128 cores</c:v>
                </c:pt>
              </c:strCache>
            </c:strRef>
          </c:cat>
          <c:val>
            <c:numRef>
              <c:f>noDAST128c!$C$286:$G$286</c:f>
              <c:numCache>
                <c:formatCode>General</c:formatCode>
                <c:ptCount val="5"/>
                <c:pt idx="0">
                  <c:v>7.6133029840703248</c:v>
                </c:pt>
                <c:pt idx="1">
                  <c:v>14.468079615838597</c:v>
                </c:pt>
                <c:pt idx="2">
                  <c:v>27.858738759565448</c:v>
                </c:pt>
                <c:pt idx="3">
                  <c:v>54.320924955231575</c:v>
                </c:pt>
                <c:pt idx="4">
                  <c:v>96.092819686481135</c:v>
                </c:pt>
              </c:numCache>
            </c:numRef>
          </c:val>
        </c:ser>
        <c:ser>
          <c:idx val="0"/>
          <c:order val="1"/>
          <c:tx>
            <c:strRef>
              <c:f>noDAST128c!$B$285</c:f>
              <c:strCache>
                <c:ptCount val="1"/>
                <c:pt idx="0">
                  <c:v>Runtime%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invertIfNegative val="0"/>
          <c:val>
            <c:numRef>
              <c:f>noDAST128c!$C$285:$G$285</c:f>
              <c:numCache>
                <c:formatCode>General</c:formatCode>
                <c:ptCount val="5"/>
                <c:pt idx="0">
                  <c:v>4.8808645395260584</c:v>
                </c:pt>
                <c:pt idx="1">
                  <c:v>4.5002229392097046</c:v>
                </c:pt>
                <c:pt idx="2">
                  <c:v>3.7901957437140723</c:v>
                </c:pt>
                <c:pt idx="3">
                  <c:v>2.336138418068832</c:v>
                </c:pt>
                <c:pt idx="4">
                  <c:v>0.1123022184762025</c:v>
                </c:pt>
              </c:numCache>
            </c:numRef>
          </c:val>
        </c:ser>
        <c:ser>
          <c:idx val="2"/>
          <c:order val="2"/>
          <c:tx>
            <c:strRef>
              <c:f>noDAST128c!$B$288</c:f>
              <c:strCache>
                <c:ptCount val="1"/>
                <c:pt idx="0">
                  <c:v>Idle%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</c:spPr>
          <c:invertIfNegative val="0"/>
          <c:val>
            <c:numRef>
              <c:f>noDAST128c!$C$288:$G$288</c:f>
              <c:numCache>
                <c:formatCode>General</c:formatCode>
                <c:ptCount val="5"/>
                <c:pt idx="0">
                  <c:v>0.54288062048946062</c:v>
                </c:pt>
                <c:pt idx="1">
                  <c:v>0.52041342831792559</c:v>
                </c:pt>
                <c:pt idx="2">
                  <c:v>0.52154309552691247</c:v>
                </c:pt>
                <c:pt idx="3">
                  <c:v>0.49877712571556793</c:v>
                </c:pt>
                <c:pt idx="4">
                  <c:v>0.13250516389966305</c:v>
                </c:pt>
              </c:numCache>
            </c:numRef>
          </c:val>
        </c:ser>
        <c:ser>
          <c:idx val="3"/>
          <c:order val="3"/>
          <c:tx>
            <c:strRef>
              <c:f>noDAST128c!$B$287</c:f>
              <c:strCache>
                <c:ptCount val="1"/>
                <c:pt idx="0">
                  <c:v>Tasks%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c:spPr>
          <c:invertIfNegative val="0"/>
          <c:val>
            <c:numRef>
              <c:f>noDAST128c!$C$287:$G$287</c:f>
              <c:numCache>
                <c:formatCode>General</c:formatCode>
                <c:ptCount val="5"/>
                <c:pt idx="0">
                  <c:v>86.959637875717817</c:v>
                </c:pt>
                <c:pt idx="1">
                  <c:v>80.504986233736361</c:v>
                </c:pt>
                <c:pt idx="2">
                  <c:v>67.817395823709745</c:v>
                </c:pt>
                <c:pt idx="3">
                  <c:v>42.820514248729509</c:v>
                </c:pt>
                <c:pt idx="4">
                  <c:v>3.6205448701663623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0951296"/>
        <c:axId val="180957184"/>
      </c:barChart>
      <c:catAx>
        <c:axId val="180951296"/>
        <c:scaling>
          <c:orientation val="minMax"/>
        </c:scaling>
        <c:delete val="0"/>
        <c:axPos val="l"/>
        <c:majorTickMark val="out"/>
        <c:minorTickMark val="none"/>
        <c:tickLblPos val="nextTo"/>
        <c:crossAx val="180957184"/>
        <c:crosses val="autoZero"/>
        <c:auto val="1"/>
        <c:lblAlgn val="ctr"/>
        <c:lblOffset val="100"/>
        <c:noMultiLvlLbl val="0"/>
      </c:catAx>
      <c:valAx>
        <c:axId val="180957184"/>
        <c:scaling>
          <c:orientation val="minMax"/>
          <c:max val="100"/>
        </c:scaling>
        <c:delete val="0"/>
        <c:axPos val="b"/>
        <c:majorGridlines>
          <c:spPr>
            <a:ln cap="rnd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Master Thread Time</a:t>
                </a:r>
                <a:r>
                  <a:rPr lang="en-US" baseline="0" dirty="0" smtClean="0"/>
                  <a:t> %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951296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Results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5828094674592214"/>
          <c:y val="0.23880025526483728"/>
          <c:w val="0.81515817884803754"/>
          <c:h val="0.546145126023215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HOMO_NoT_PAPER_CHARTS!$J$3</c:f>
              <c:strCache>
                <c:ptCount val="1"/>
                <c:pt idx="0">
                  <c:v>Nanos</c:v>
                </c:pt>
              </c:strCache>
            </c:strRef>
          </c:tx>
          <c:invertIfNegative val="0"/>
          <c:cat>
            <c:numRef>
              <c:f>HOMO_NoT_PAPER_CHARTS!$B$4:$B$10</c:f>
              <c:numCache>
                <c:formatCode>General</c:formatCode>
                <c:ptCount val="7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</c:numCache>
            </c:numRef>
          </c:cat>
          <c:val>
            <c:numRef>
              <c:f>HOMO_NoT_PAPER_CHARTS!$J$4:$J$10</c:f>
              <c:numCache>
                <c:formatCode>General</c:formatCode>
                <c:ptCount val="7"/>
                <c:pt idx="0">
                  <c:v>7.1880606622870467</c:v>
                </c:pt>
                <c:pt idx="1">
                  <c:v>13.168802504730325</c:v>
                </c:pt>
                <c:pt idx="2">
                  <c:v>21.963252658575399</c:v>
                </c:pt>
                <c:pt idx="3">
                  <c:v>32.705715389882862</c:v>
                </c:pt>
                <c:pt idx="4">
                  <c:v>46.645752247859257</c:v>
                </c:pt>
                <c:pt idx="5">
                  <c:v>58.69964009136649</c:v>
                </c:pt>
                <c:pt idx="6">
                  <c:v>58.883739317924999</c:v>
                </c:pt>
              </c:numCache>
            </c:numRef>
          </c:val>
        </c:ser>
        <c:ser>
          <c:idx val="2"/>
          <c:order val="1"/>
          <c:tx>
            <c:strRef>
              <c:f>HOMO_NoT_PAPER_CHARTS!$L$3</c:f>
              <c:strCache>
                <c:ptCount val="1"/>
                <c:pt idx="0">
                  <c:v>TaskGenX</c:v>
                </c:pt>
              </c:strCache>
            </c:strRef>
          </c:tx>
          <c:invertIfNegative val="0"/>
          <c:cat>
            <c:numRef>
              <c:f>HOMO_NoT_PAPER_CHARTS!$B$4:$B$10</c:f>
              <c:numCache>
                <c:formatCode>General</c:formatCode>
                <c:ptCount val="7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</c:numCache>
            </c:numRef>
          </c:cat>
          <c:val>
            <c:numRef>
              <c:f>HOMO_NoT_PAPER_CHARTS!$L$4:$L$10</c:f>
              <c:numCache>
                <c:formatCode>General</c:formatCode>
                <c:ptCount val="7"/>
                <c:pt idx="0">
                  <c:v>7.8172442782521463</c:v>
                </c:pt>
                <c:pt idx="1">
                  <c:v>15.112527120916376</c:v>
                </c:pt>
                <c:pt idx="2">
                  <c:v>28.915996160934551</c:v>
                </c:pt>
                <c:pt idx="3">
                  <c:v>51.666039344158158</c:v>
                </c:pt>
                <c:pt idx="4">
                  <c:v>87.085920993172579</c:v>
                </c:pt>
                <c:pt idx="5">
                  <c:v>136.53329529930934</c:v>
                </c:pt>
                <c:pt idx="6">
                  <c:v>182.96932713655505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95200"/>
        <c:axId val="180997120"/>
      </c:barChart>
      <c:catAx>
        <c:axId val="180995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Number of Cores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997120"/>
        <c:crosses val="autoZero"/>
        <c:auto val="1"/>
        <c:lblAlgn val="ctr"/>
        <c:lblOffset val="100"/>
        <c:noMultiLvlLbl val="0"/>
      </c:catAx>
      <c:valAx>
        <c:axId val="180997120"/>
        <c:scaling>
          <c:orientation val="minMax"/>
          <c:max val="18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Speedup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99520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  <c:userShapes r:id="rId2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163194444444427E-2"/>
          <c:y val="0.17591697530864198"/>
          <c:w val="0.91032371031746029"/>
          <c:h val="0.563799933671413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HOMO_NoT_PAPER_CHARTS!$J$100</c:f>
              <c:strCache>
                <c:ptCount val="1"/>
                <c:pt idx="0">
                  <c:v>Nanos</c:v>
                </c:pt>
              </c:strCache>
            </c:strRef>
          </c:tx>
          <c:invertIfNegative val="0"/>
          <c:cat>
            <c:multiLvlStrRef>
              <c:f>HOMO_NoT_PAPER_CHARTS!$A$101:$B$135</c:f>
              <c:multiLvlStrCache>
                <c:ptCount val="35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  <c:pt idx="7">
                    <c:v>8</c:v>
                  </c:pt>
                  <c:pt idx="8">
                    <c:v>16</c:v>
                  </c:pt>
                  <c:pt idx="9">
                    <c:v>32</c:v>
                  </c:pt>
                  <c:pt idx="10">
                    <c:v>64</c:v>
                  </c:pt>
                  <c:pt idx="11">
                    <c:v>128</c:v>
                  </c:pt>
                  <c:pt idx="12">
                    <c:v>256</c:v>
                  </c:pt>
                  <c:pt idx="13">
                    <c:v>512</c:v>
                  </c:pt>
                  <c:pt idx="14">
                    <c:v>8</c:v>
                  </c:pt>
                  <c:pt idx="15">
                    <c:v>16</c:v>
                  </c:pt>
                  <c:pt idx="16">
                    <c:v>32</c:v>
                  </c:pt>
                  <c:pt idx="17">
                    <c:v>64</c:v>
                  </c:pt>
                  <c:pt idx="18">
                    <c:v>128</c:v>
                  </c:pt>
                  <c:pt idx="19">
                    <c:v>256</c:v>
                  </c:pt>
                  <c:pt idx="20">
                    <c:v>512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64</c:v>
                  </c:pt>
                  <c:pt idx="25">
                    <c:v>128</c:v>
                  </c:pt>
                  <c:pt idx="26">
                    <c:v>256</c:v>
                  </c:pt>
                  <c:pt idx="27">
                    <c:v>512</c:v>
                  </c:pt>
                  <c:pt idx="28">
                    <c:v>8</c:v>
                  </c:pt>
                  <c:pt idx="29">
                    <c:v>16</c:v>
                  </c:pt>
                  <c:pt idx="30">
                    <c:v>32</c:v>
                  </c:pt>
                  <c:pt idx="31">
                    <c:v>64</c:v>
                  </c:pt>
                  <c:pt idx="32">
                    <c:v>128</c:v>
                  </c:pt>
                  <c:pt idx="33">
                    <c:v>256</c:v>
                  </c:pt>
                  <c:pt idx="34">
                    <c:v>512</c:v>
                  </c:pt>
                </c:lvl>
                <c:lvl>
                  <c:pt idx="0">
                    <c:v>Average</c:v>
                  </c:pt>
                  <c:pt idx="7">
                    <c:v>QR512</c:v>
                  </c:pt>
                  <c:pt idx="14">
                    <c:v>Dedup</c:v>
                  </c:pt>
                  <c:pt idx="21">
                    <c:v>Ferret</c:v>
                  </c:pt>
                  <c:pt idx="28">
                    <c:v>Fluidanimate</c:v>
                  </c:pt>
                </c:lvl>
              </c:multiLvlStrCache>
            </c:multiLvlStrRef>
          </c:cat>
          <c:val>
            <c:numRef>
              <c:f>HOMO_NoT_PAPER_CHARTS!$J$101:$J$135</c:f>
              <c:numCache>
                <c:formatCode>General</c:formatCode>
                <c:ptCount val="35"/>
                <c:pt idx="0">
                  <c:v>7.0880933487014977</c:v>
                </c:pt>
                <c:pt idx="1">
                  <c:v>13.238713909521287</c:v>
                </c:pt>
                <c:pt idx="2">
                  <c:v>24.614718493750697</c:v>
                </c:pt>
                <c:pt idx="3">
                  <c:v>39.172808565721581</c:v>
                </c:pt>
                <c:pt idx="4">
                  <c:v>61.791177836491016</c:v>
                </c:pt>
                <c:pt idx="5">
                  <c:v>75.349478368208125</c:v>
                </c:pt>
                <c:pt idx="6">
                  <c:v>75.854121294157665</c:v>
                </c:pt>
                <c:pt idx="7">
                  <c:v>7.9711248879731258</c:v>
                </c:pt>
                <c:pt idx="8">
                  <c:v>15.821556064765428</c:v>
                </c:pt>
                <c:pt idx="9">
                  <c:v>31.043852397136757</c:v>
                </c:pt>
                <c:pt idx="10">
                  <c:v>58.088427801551283</c:v>
                </c:pt>
                <c:pt idx="11">
                  <c:v>97.170380130181783</c:v>
                </c:pt>
                <c:pt idx="12">
                  <c:v>129.11362748952848</c:v>
                </c:pt>
                <c:pt idx="13">
                  <c:v>130.97737050964776</c:v>
                </c:pt>
                <c:pt idx="14">
                  <c:v>4.6081036468712666</c:v>
                </c:pt>
                <c:pt idx="15">
                  <c:v>6.2017011655659893</c:v>
                </c:pt>
                <c:pt idx="16">
                  <c:v>7.5031204995402971</c:v>
                </c:pt>
                <c:pt idx="17">
                  <c:v>8.3703083918753443</c:v>
                </c:pt>
                <c:pt idx="18">
                  <c:v>8.8903140866069457</c:v>
                </c:pt>
                <c:pt idx="19">
                  <c:v>9.1755229100080093</c:v>
                </c:pt>
                <c:pt idx="20">
                  <c:v>9.3243386115034799</c:v>
                </c:pt>
                <c:pt idx="21">
                  <c:v>7.9421087019629901</c:v>
                </c:pt>
                <c:pt idx="22">
                  <c:v>15.767614997039594</c:v>
                </c:pt>
                <c:pt idx="23">
                  <c:v>31.424564043370225</c:v>
                </c:pt>
                <c:pt idx="24">
                  <c:v>61.242417437580386</c:v>
                </c:pt>
                <c:pt idx="25">
                  <c:v>112.11294334258268</c:v>
                </c:pt>
                <c:pt idx="26">
                  <c:v>134.11727292953614</c:v>
                </c:pt>
                <c:pt idx="27">
                  <c:v>134.1228753223366</c:v>
                </c:pt>
                <c:pt idx="28">
                  <c:v>7.8310361579986072</c:v>
                </c:pt>
                <c:pt idx="29">
                  <c:v>15.163983410714136</c:v>
                </c:pt>
                <c:pt idx="30">
                  <c:v>28.487337034955498</c:v>
                </c:pt>
                <c:pt idx="31">
                  <c:v>28.990080631879302</c:v>
                </c:pt>
                <c:pt idx="32">
                  <c:v>28.991073786592651</c:v>
                </c:pt>
                <c:pt idx="33">
                  <c:v>28.991490143759904</c:v>
                </c:pt>
                <c:pt idx="34">
                  <c:v>28.991900733142828</c:v>
                </c:pt>
              </c:numCache>
            </c:numRef>
          </c:val>
        </c:ser>
        <c:ser>
          <c:idx val="2"/>
          <c:order val="1"/>
          <c:tx>
            <c:strRef>
              <c:f>HOMO_NoT_PAPER_CHARTS!$L$100</c:f>
              <c:strCache>
                <c:ptCount val="1"/>
                <c:pt idx="0">
                  <c:v>TaskGenX</c:v>
                </c:pt>
              </c:strCache>
            </c:strRef>
          </c:tx>
          <c:invertIfNegative val="0"/>
          <c:cat>
            <c:multiLvlStrRef>
              <c:f>HOMO_NoT_PAPER_CHARTS!$A$101:$B$135</c:f>
              <c:multiLvlStrCache>
                <c:ptCount val="35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  <c:pt idx="7">
                    <c:v>8</c:v>
                  </c:pt>
                  <c:pt idx="8">
                    <c:v>16</c:v>
                  </c:pt>
                  <c:pt idx="9">
                    <c:v>32</c:v>
                  </c:pt>
                  <c:pt idx="10">
                    <c:v>64</c:v>
                  </c:pt>
                  <c:pt idx="11">
                    <c:v>128</c:v>
                  </c:pt>
                  <c:pt idx="12">
                    <c:v>256</c:v>
                  </c:pt>
                  <c:pt idx="13">
                    <c:v>512</c:v>
                  </c:pt>
                  <c:pt idx="14">
                    <c:v>8</c:v>
                  </c:pt>
                  <c:pt idx="15">
                    <c:v>16</c:v>
                  </c:pt>
                  <c:pt idx="16">
                    <c:v>32</c:v>
                  </c:pt>
                  <c:pt idx="17">
                    <c:v>64</c:v>
                  </c:pt>
                  <c:pt idx="18">
                    <c:v>128</c:v>
                  </c:pt>
                  <c:pt idx="19">
                    <c:v>256</c:v>
                  </c:pt>
                  <c:pt idx="20">
                    <c:v>512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64</c:v>
                  </c:pt>
                  <c:pt idx="25">
                    <c:v>128</c:v>
                  </c:pt>
                  <c:pt idx="26">
                    <c:v>256</c:v>
                  </c:pt>
                  <c:pt idx="27">
                    <c:v>512</c:v>
                  </c:pt>
                  <c:pt idx="28">
                    <c:v>8</c:v>
                  </c:pt>
                  <c:pt idx="29">
                    <c:v>16</c:v>
                  </c:pt>
                  <c:pt idx="30">
                    <c:v>32</c:v>
                  </c:pt>
                  <c:pt idx="31">
                    <c:v>64</c:v>
                  </c:pt>
                  <c:pt idx="32">
                    <c:v>128</c:v>
                  </c:pt>
                  <c:pt idx="33">
                    <c:v>256</c:v>
                  </c:pt>
                  <c:pt idx="34">
                    <c:v>512</c:v>
                  </c:pt>
                </c:lvl>
                <c:lvl>
                  <c:pt idx="0">
                    <c:v>Average</c:v>
                  </c:pt>
                  <c:pt idx="7">
                    <c:v>QR512</c:v>
                  </c:pt>
                  <c:pt idx="14">
                    <c:v>Dedup</c:v>
                  </c:pt>
                  <c:pt idx="21">
                    <c:v>Ferret</c:v>
                  </c:pt>
                  <c:pt idx="28">
                    <c:v>Fluidanimate</c:v>
                  </c:pt>
                </c:lvl>
              </c:multiLvlStrCache>
            </c:multiLvlStrRef>
          </c:cat>
          <c:val>
            <c:numRef>
              <c:f>HOMO_NoT_PAPER_CHARTS!$L$101:$L$135</c:f>
              <c:numCache>
                <c:formatCode>General</c:formatCode>
                <c:ptCount val="35"/>
                <c:pt idx="0">
                  <c:v>7.1011463795651544</c:v>
                </c:pt>
                <c:pt idx="1">
                  <c:v>13.284546173445037</c:v>
                </c:pt>
                <c:pt idx="2">
                  <c:v>24.800372579545584</c:v>
                </c:pt>
                <c:pt idx="3">
                  <c:v>39.444197820618051</c:v>
                </c:pt>
                <c:pt idx="4">
                  <c:v>62.544167714390028</c:v>
                </c:pt>
                <c:pt idx="5">
                  <c:v>75.347661100093148</c:v>
                </c:pt>
                <c:pt idx="6">
                  <c:v>75.847240505235874</c:v>
                </c:pt>
                <c:pt idx="7">
                  <c:v>7.9704080889595499</c:v>
                </c:pt>
                <c:pt idx="8">
                  <c:v>15.828638965952994</c:v>
                </c:pt>
                <c:pt idx="9">
                  <c:v>31.044872535495198</c:v>
                </c:pt>
                <c:pt idx="10">
                  <c:v>58.096914024737799</c:v>
                </c:pt>
                <c:pt idx="11">
                  <c:v>97.566620279908207</c:v>
                </c:pt>
                <c:pt idx="12">
                  <c:v>129.13596899073806</c:v>
                </c:pt>
                <c:pt idx="13">
                  <c:v>130.97734418831746</c:v>
                </c:pt>
                <c:pt idx="14">
                  <c:v>4.5967110778900979</c:v>
                </c:pt>
                <c:pt idx="15">
                  <c:v>6.1837056468854401</c:v>
                </c:pt>
                <c:pt idx="16">
                  <c:v>7.4745117011135438</c:v>
                </c:pt>
                <c:pt idx="17">
                  <c:v>8.345064170567241</c:v>
                </c:pt>
                <c:pt idx="18">
                  <c:v>8.8614085439377561</c:v>
                </c:pt>
                <c:pt idx="19">
                  <c:v>9.1442887762022487</c:v>
                </c:pt>
                <c:pt idx="20">
                  <c:v>9.294808577866128</c:v>
                </c:pt>
                <c:pt idx="21">
                  <c:v>7.9942097394616596</c:v>
                </c:pt>
                <c:pt idx="22">
                  <c:v>15.944464320765416</c:v>
                </c:pt>
                <c:pt idx="23">
                  <c:v>31.695207043580602</c:v>
                </c:pt>
                <c:pt idx="24">
                  <c:v>62.344701949792743</c:v>
                </c:pt>
                <c:pt idx="25">
                  <c:v>114.75746801927278</c:v>
                </c:pt>
                <c:pt idx="26">
                  <c:v>134.11862046462525</c:v>
                </c:pt>
                <c:pt idx="27">
                  <c:v>134.12475594076784</c:v>
                </c:pt>
                <c:pt idx="28">
                  <c:v>7.8432566119493092</c:v>
                </c:pt>
                <c:pt idx="29">
                  <c:v>15.181375760176293</c:v>
                </c:pt>
                <c:pt idx="30">
                  <c:v>28.986899037992988</c:v>
                </c:pt>
                <c:pt idx="31">
                  <c:v>28.990111137374402</c:v>
                </c:pt>
                <c:pt idx="32">
                  <c:v>28.991174014441356</c:v>
                </c:pt>
                <c:pt idx="33">
                  <c:v>28.991766168807015</c:v>
                </c:pt>
                <c:pt idx="34">
                  <c:v>28.992053313992063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069696"/>
        <c:axId val="181071232"/>
      </c:barChart>
      <c:catAx>
        <c:axId val="181069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 sz="1400" b="1"/>
            </a:pPr>
            <a:endParaRPr lang="en-US"/>
          </a:p>
        </c:txPr>
        <c:crossAx val="181071232"/>
        <c:crosses val="autoZero"/>
        <c:auto val="1"/>
        <c:lblAlgn val="ctr"/>
        <c:lblOffset val="100"/>
        <c:noMultiLvlLbl val="0"/>
      </c:catAx>
      <c:valAx>
        <c:axId val="181071232"/>
        <c:scaling>
          <c:orientation val="minMax"/>
          <c:max val="14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s-ES" sz="1400"/>
                  <a:t>Speedup</a:t>
                </a:r>
              </a:p>
            </c:rich>
          </c:tx>
          <c:layout>
            <c:manualLayout>
              <c:xMode val="edge"/>
              <c:yMode val="edge"/>
              <c:x val="0"/>
              <c:y val="0.346446296296296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81069696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163194444444427E-2"/>
          <c:y val="0.17591697530864198"/>
          <c:w val="0.91032371031746029"/>
          <c:h val="0.6057925862640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HOMO_NoT_PAPER_CHARTS!$J$100</c:f>
              <c:strCache>
                <c:ptCount val="1"/>
                <c:pt idx="0">
                  <c:v>Nanos</c:v>
                </c:pt>
              </c:strCache>
            </c:strRef>
          </c:tx>
          <c:invertIfNegative val="0"/>
          <c:cat>
            <c:multiLvlStrRef>
              <c:f>HOMO_NoT_PAPER_CHARTS!$A$140:$B$174</c:f>
              <c:multiLvlStrCache>
                <c:ptCount val="35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  <c:pt idx="7">
                    <c:v>8</c:v>
                  </c:pt>
                  <c:pt idx="8">
                    <c:v>16</c:v>
                  </c:pt>
                  <c:pt idx="9">
                    <c:v>32</c:v>
                  </c:pt>
                  <c:pt idx="10">
                    <c:v>64</c:v>
                  </c:pt>
                  <c:pt idx="11">
                    <c:v>128</c:v>
                  </c:pt>
                  <c:pt idx="12">
                    <c:v>256</c:v>
                  </c:pt>
                  <c:pt idx="13">
                    <c:v>512</c:v>
                  </c:pt>
                  <c:pt idx="14">
                    <c:v>8</c:v>
                  </c:pt>
                  <c:pt idx="15">
                    <c:v>16</c:v>
                  </c:pt>
                  <c:pt idx="16">
                    <c:v>32</c:v>
                  </c:pt>
                  <c:pt idx="17">
                    <c:v>64</c:v>
                  </c:pt>
                  <c:pt idx="18">
                    <c:v>128</c:v>
                  </c:pt>
                  <c:pt idx="19">
                    <c:v>256</c:v>
                  </c:pt>
                  <c:pt idx="20">
                    <c:v>512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64</c:v>
                  </c:pt>
                  <c:pt idx="25">
                    <c:v>128</c:v>
                  </c:pt>
                  <c:pt idx="26">
                    <c:v>256</c:v>
                  </c:pt>
                  <c:pt idx="27">
                    <c:v>512</c:v>
                  </c:pt>
                  <c:pt idx="28">
                    <c:v>8</c:v>
                  </c:pt>
                  <c:pt idx="29">
                    <c:v>16</c:v>
                  </c:pt>
                  <c:pt idx="30">
                    <c:v>32</c:v>
                  </c:pt>
                  <c:pt idx="31">
                    <c:v>64</c:v>
                  </c:pt>
                  <c:pt idx="32">
                    <c:v>128</c:v>
                  </c:pt>
                  <c:pt idx="33">
                    <c:v>256</c:v>
                  </c:pt>
                  <c:pt idx="34">
                    <c:v>512</c:v>
                  </c:pt>
                </c:lvl>
                <c:lvl>
                  <c:pt idx="0">
                    <c:v>Average</c:v>
                  </c:pt>
                  <c:pt idx="7">
                    <c:v>Cholesky128</c:v>
                  </c:pt>
                  <c:pt idx="14">
                    <c:v>Blackscholes</c:v>
                  </c:pt>
                  <c:pt idx="21">
                    <c:v>Canneal</c:v>
                  </c:pt>
                  <c:pt idx="28">
                    <c:v>Streamcluster</c:v>
                  </c:pt>
                </c:lvl>
              </c:multiLvlStrCache>
            </c:multiLvlStrRef>
          </c:cat>
          <c:val>
            <c:numRef>
              <c:f>HOMO_NoT_PAPER_CHARTS!$J$140:$J$174</c:f>
              <c:numCache>
                <c:formatCode>General</c:formatCode>
                <c:ptCount val="35"/>
                <c:pt idx="0">
                  <c:v>6.5385952070876492</c:v>
                </c:pt>
                <c:pt idx="1">
                  <c:v>10.520702085960542</c:v>
                </c:pt>
                <c:pt idx="2">
                  <c:v>11.155402286624289</c:v>
                </c:pt>
                <c:pt idx="3">
                  <c:v>11.155419416722943</c:v>
                </c:pt>
                <c:pt idx="4">
                  <c:v>11.155464835299105</c:v>
                </c:pt>
                <c:pt idx="5">
                  <c:v>11.155470936893957</c:v>
                </c:pt>
                <c:pt idx="6">
                  <c:v>11.155533774090086</c:v>
                </c:pt>
                <c:pt idx="7">
                  <c:v>7.9575580079437289</c:v>
                </c:pt>
                <c:pt idx="8">
                  <c:v>13.047572496982227</c:v>
                </c:pt>
                <c:pt idx="9">
                  <c:v>13.047614222732632</c:v>
                </c:pt>
                <c:pt idx="10">
                  <c:v>13.047641238381892</c:v>
                </c:pt>
                <c:pt idx="11">
                  <c:v>13.047722549726938</c:v>
                </c:pt>
                <c:pt idx="12">
                  <c:v>13.047647411545015</c:v>
                </c:pt>
                <c:pt idx="13">
                  <c:v>13.047726834892046</c:v>
                </c:pt>
                <c:pt idx="14">
                  <c:v>6.8466332806063441</c:v>
                </c:pt>
                <c:pt idx="15">
                  <c:v>13.700846890116326</c:v>
                </c:pt>
                <c:pt idx="16">
                  <c:v>15.604702553833031</c:v>
                </c:pt>
                <c:pt idx="17">
                  <c:v>15.604702553833031</c:v>
                </c:pt>
                <c:pt idx="18">
                  <c:v>15.604702553833031</c:v>
                </c:pt>
                <c:pt idx="19">
                  <c:v>15.604702553833031</c:v>
                </c:pt>
                <c:pt idx="20">
                  <c:v>15.604702553833031</c:v>
                </c:pt>
                <c:pt idx="21">
                  <c:v>4.8115943327128763</c:v>
                </c:pt>
                <c:pt idx="22">
                  <c:v>4.8136868707830738</c:v>
                </c:pt>
                <c:pt idx="23">
                  <c:v>4.8138900833072071</c:v>
                </c:pt>
                <c:pt idx="24">
                  <c:v>4.8139144579539082</c:v>
                </c:pt>
                <c:pt idx="25">
                  <c:v>4.8139694023373449</c:v>
                </c:pt>
                <c:pt idx="26">
                  <c:v>4.8140628453038312</c:v>
                </c:pt>
                <c:pt idx="27">
                  <c:v>4.8141719335451807</c:v>
                </c:pt>
                <c:pt idx="28">
                  <c:v>7.908084004378571</c:v>
                </c:pt>
                <c:pt idx="29">
                  <c:v>15.443156326178611</c:v>
                </c:pt>
                <c:pt idx="30">
                  <c:v>25.160485403847908</c:v>
                </c:pt>
                <c:pt idx="31">
                  <c:v>25.172539980306659</c:v>
                </c:pt>
                <c:pt idx="32">
                  <c:v>25.174796313393571</c:v>
                </c:pt>
                <c:pt idx="33">
                  <c:v>25.177592689427392</c:v>
                </c:pt>
                <c:pt idx="34">
                  <c:v>25.182393219939676</c:v>
                </c:pt>
              </c:numCache>
            </c:numRef>
          </c:val>
        </c:ser>
        <c:ser>
          <c:idx val="2"/>
          <c:order val="1"/>
          <c:tx>
            <c:strRef>
              <c:f>HOMO_NoT_PAPER_CHARTS!$L$100</c:f>
              <c:strCache>
                <c:ptCount val="1"/>
                <c:pt idx="0">
                  <c:v>TaskGenX</c:v>
                </c:pt>
              </c:strCache>
            </c:strRef>
          </c:tx>
          <c:invertIfNegative val="0"/>
          <c:cat>
            <c:multiLvlStrRef>
              <c:f>HOMO_NoT_PAPER_CHARTS!$A$140:$B$174</c:f>
              <c:multiLvlStrCache>
                <c:ptCount val="35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  <c:pt idx="7">
                    <c:v>8</c:v>
                  </c:pt>
                  <c:pt idx="8">
                    <c:v>16</c:v>
                  </c:pt>
                  <c:pt idx="9">
                    <c:v>32</c:v>
                  </c:pt>
                  <c:pt idx="10">
                    <c:v>64</c:v>
                  </c:pt>
                  <c:pt idx="11">
                    <c:v>128</c:v>
                  </c:pt>
                  <c:pt idx="12">
                    <c:v>256</c:v>
                  </c:pt>
                  <c:pt idx="13">
                    <c:v>512</c:v>
                  </c:pt>
                  <c:pt idx="14">
                    <c:v>8</c:v>
                  </c:pt>
                  <c:pt idx="15">
                    <c:v>16</c:v>
                  </c:pt>
                  <c:pt idx="16">
                    <c:v>32</c:v>
                  </c:pt>
                  <c:pt idx="17">
                    <c:v>64</c:v>
                  </c:pt>
                  <c:pt idx="18">
                    <c:v>128</c:v>
                  </c:pt>
                  <c:pt idx="19">
                    <c:v>256</c:v>
                  </c:pt>
                  <c:pt idx="20">
                    <c:v>512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64</c:v>
                  </c:pt>
                  <c:pt idx="25">
                    <c:v>128</c:v>
                  </c:pt>
                  <c:pt idx="26">
                    <c:v>256</c:v>
                  </c:pt>
                  <c:pt idx="27">
                    <c:v>512</c:v>
                  </c:pt>
                  <c:pt idx="28">
                    <c:v>8</c:v>
                  </c:pt>
                  <c:pt idx="29">
                    <c:v>16</c:v>
                  </c:pt>
                  <c:pt idx="30">
                    <c:v>32</c:v>
                  </c:pt>
                  <c:pt idx="31">
                    <c:v>64</c:v>
                  </c:pt>
                  <c:pt idx="32">
                    <c:v>128</c:v>
                  </c:pt>
                  <c:pt idx="33">
                    <c:v>256</c:v>
                  </c:pt>
                  <c:pt idx="34">
                    <c:v>512</c:v>
                  </c:pt>
                </c:lvl>
                <c:lvl>
                  <c:pt idx="0">
                    <c:v>Average</c:v>
                  </c:pt>
                  <c:pt idx="7">
                    <c:v>Cholesky128</c:v>
                  </c:pt>
                  <c:pt idx="14">
                    <c:v>Blackscholes</c:v>
                  </c:pt>
                  <c:pt idx="21">
                    <c:v>Canneal</c:v>
                  </c:pt>
                  <c:pt idx="28">
                    <c:v>Streamcluster</c:v>
                  </c:pt>
                </c:lvl>
              </c:multiLvlStrCache>
            </c:multiLvlStrRef>
          </c:cat>
          <c:val>
            <c:numRef>
              <c:f>HOMO_NoT_PAPER_CHARTS!$L$140:$L$174</c:f>
              <c:numCache>
                <c:formatCode>General</c:formatCode>
                <c:ptCount val="35"/>
                <c:pt idx="0">
                  <c:v>8.6245851587468838</c:v>
                </c:pt>
                <c:pt idx="1">
                  <c:v>17.148683454735327</c:v>
                </c:pt>
                <c:pt idx="2">
                  <c:v>33.823999097890507</c:v>
                </c:pt>
                <c:pt idx="3">
                  <c:v>64.59203917599126</c:v>
                </c:pt>
                <c:pt idx="4">
                  <c:v>106.79139951622034</c:v>
                </c:pt>
                <c:pt idx="5">
                  <c:v>168.38337893781502</c:v>
                </c:pt>
                <c:pt idx="6">
                  <c:v>174.37155309351181</c:v>
                </c:pt>
                <c:pt idx="7">
                  <c:v>8.658113783993036</c:v>
                </c:pt>
                <c:pt idx="8">
                  <c:v>17.299973017299369</c:v>
                </c:pt>
                <c:pt idx="9">
                  <c:v>34.531080563690075</c:v>
                </c:pt>
                <c:pt idx="10">
                  <c:v>68.852319243221928</c:v>
                </c:pt>
                <c:pt idx="11">
                  <c:v>137.35118399689333</c:v>
                </c:pt>
                <c:pt idx="12">
                  <c:v>206.13069501718391</c:v>
                </c:pt>
                <c:pt idx="13">
                  <c:v>206.13270860475373</c:v>
                </c:pt>
                <c:pt idx="14">
                  <c:v>7.2487346836422661</c:v>
                </c:pt>
                <c:pt idx="15">
                  <c:v>14.497379778551515</c:v>
                </c:pt>
                <c:pt idx="16">
                  <c:v>28.994227626842317</c:v>
                </c:pt>
                <c:pt idx="17">
                  <c:v>57.985870826391903</c:v>
                </c:pt>
                <c:pt idx="18">
                  <c:v>115.95798630057146</c:v>
                </c:pt>
                <c:pt idx="19">
                  <c:v>231.83755830223762</c:v>
                </c:pt>
                <c:pt idx="20">
                  <c:v>249.65078324338072</c:v>
                </c:pt>
                <c:pt idx="21">
                  <c:v>9.9669070086053519</c:v>
                </c:pt>
                <c:pt idx="22">
                  <c:v>19.648697568355097</c:v>
                </c:pt>
                <c:pt idx="23">
                  <c:v>37.946689103139128</c:v>
                </c:pt>
                <c:pt idx="24">
                  <c:v>66.937927458359951</c:v>
                </c:pt>
                <c:pt idx="25">
                  <c:v>67.065028251196239</c:v>
                </c:pt>
                <c:pt idx="26">
                  <c:v>67.181883494023495</c:v>
                </c:pt>
                <c:pt idx="27">
                  <c:v>67.331167432400989</c:v>
                </c:pt>
                <c:pt idx="28">
                  <c:v>8.2387257828671547</c:v>
                </c:pt>
                <c:pt idx="29">
                  <c:v>16.158024480678666</c:v>
                </c:pt>
                <c:pt idx="30">
                  <c:v>30.966877512681236</c:v>
                </c:pt>
                <c:pt idx="31">
                  <c:v>56.947226342981246</c:v>
                </c:pt>
                <c:pt idx="32">
                  <c:v>97.927648233511476</c:v>
                </c:pt>
                <c:pt idx="33">
                  <c:v>161.63846719172679</c:v>
                </c:pt>
                <c:pt idx="34">
                  <c:v>192.24224896520352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115520"/>
        <c:axId val="181121408"/>
      </c:barChart>
      <c:catAx>
        <c:axId val="181115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 sz="1400" b="1"/>
            </a:pPr>
            <a:endParaRPr lang="en-US"/>
          </a:p>
        </c:txPr>
        <c:crossAx val="181121408"/>
        <c:crosses val="autoZero"/>
        <c:auto val="1"/>
        <c:lblAlgn val="ctr"/>
        <c:lblOffset val="100"/>
        <c:noMultiLvlLbl val="0"/>
      </c:catAx>
      <c:valAx>
        <c:axId val="181121408"/>
        <c:scaling>
          <c:orientation val="minMax"/>
          <c:max val="250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s-ES" sz="1400"/>
                  <a:t>Speedup</a:t>
                </a:r>
              </a:p>
            </c:rich>
          </c:tx>
          <c:layout>
            <c:manualLayout>
              <c:xMode val="edge"/>
              <c:yMode val="edge"/>
              <c:x val="0"/>
              <c:y val="0.346446296296296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81115520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944351851851853"/>
          <c:y val="0.17591697530864198"/>
          <c:w val="0.78740447530864199"/>
          <c:h val="0.6057925862640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'canneal analysis'!$L$2</c:f>
              <c:strCache>
                <c:ptCount val="1"/>
                <c:pt idx="0">
                  <c:v>16×</c:v>
                </c:pt>
              </c:strCache>
            </c:strRef>
          </c:tx>
          <c:invertIfNegative val="0"/>
          <c:cat>
            <c:numRef>
              <c:f>'canneal analysis'!$B$3:$B$9</c:f>
              <c:numCache>
                <c:formatCode>General</c:formatCode>
                <c:ptCount val="7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</c:numCache>
            </c:numRef>
          </c:cat>
          <c:val>
            <c:numRef>
              <c:f>'canneal analysis'!$L$3:$L$9</c:f>
              <c:numCache>
                <c:formatCode>General</c:formatCode>
                <c:ptCount val="7"/>
                <c:pt idx="0">
                  <c:v>9.9669070086053519</c:v>
                </c:pt>
                <c:pt idx="1">
                  <c:v>19.648697568355097</c:v>
                </c:pt>
                <c:pt idx="2">
                  <c:v>37.946689103139128</c:v>
                </c:pt>
                <c:pt idx="3">
                  <c:v>66.937927458359951</c:v>
                </c:pt>
                <c:pt idx="4">
                  <c:v>67.065028251196239</c:v>
                </c:pt>
                <c:pt idx="5">
                  <c:v>67.181883494023495</c:v>
                </c:pt>
                <c:pt idx="6">
                  <c:v>67.331167432400989</c:v>
                </c:pt>
              </c:numCache>
            </c:numRef>
          </c:val>
        </c:ser>
        <c:ser>
          <c:idx val="1"/>
          <c:order val="1"/>
          <c:tx>
            <c:strRef>
              <c:f>'canneal analysis'!$M$2</c:f>
              <c:strCache>
                <c:ptCount val="1"/>
                <c:pt idx="0">
                  <c:v>64×</c:v>
                </c:pt>
              </c:strCache>
            </c:strRef>
          </c:tx>
          <c:invertIfNegative val="0"/>
          <c:cat>
            <c:numRef>
              <c:f>'canneal analysis'!$B$3:$B$9</c:f>
              <c:numCache>
                <c:formatCode>General</c:formatCode>
                <c:ptCount val="7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</c:numCache>
            </c:numRef>
          </c:cat>
          <c:val>
            <c:numRef>
              <c:f>'canneal analysis'!$M$3:$M$9</c:f>
              <c:numCache>
                <c:formatCode>General</c:formatCode>
                <c:ptCount val="7"/>
                <c:pt idx="0">
                  <c:v>9.9731378688417447</c:v>
                </c:pt>
                <c:pt idx="1">
                  <c:v>19.707743451957509</c:v>
                </c:pt>
                <c:pt idx="2">
                  <c:v>38.437397600157432</c:v>
                </c:pt>
                <c:pt idx="3">
                  <c:v>72.827302512716486</c:v>
                </c:pt>
                <c:pt idx="4">
                  <c:v>128.06100527969861</c:v>
                </c:pt>
                <c:pt idx="5">
                  <c:v>186.13610901506951</c:v>
                </c:pt>
                <c:pt idx="6">
                  <c:v>188.06148163123748</c:v>
                </c:pt>
              </c:numCache>
            </c:numRef>
          </c:val>
        </c:ser>
        <c:ser>
          <c:idx val="2"/>
          <c:order val="2"/>
          <c:tx>
            <c:strRef>
              <c:f>'canneal analysis'!$N$2</c:f>
              <c:strCache>
                <c:ptCount val="1"/>
                <c:pt idx="0">
                  <c:v>128×</c:v>
                </c:pt>
              </c:strCache>
            </c:strRef>
          </c:tx>
          <c:invertIfNegative val="0"/>
          <c:cat>
            <c:numRef>
              <c:f>'canneal analysis'!$B$3:$B$9</c:f>
              <c:numCache>
                <c:formatCode>General</c:formatCode>
                <c:ptCount val="7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</c:numCache>
            </c:numRef>
          </c:cat>
          <c:val>
            <c:numRef>
              <c:f>'canneal analysis'!$N$3:$N$9</c:f>
              <c:numCache>
                <c:formatCode>General</c:formatCode>
                <c:ptCount val="7"/>
                <c:pt idx="0">
                  <c:v>9.9735523861324697</c:v>
                </c:pt>
                <c:pt idx="1">
                  <c:v>19.709823447256284</c:v>
                </c:pt>
                <c:pt idx="2">
                  <c:v>38.505229249135418</c:v>
                </c:pt>
                <c:pt idx="3">
                  <c:v>73.507288952801446</c:v>
                </c:pt>
                <c:pt idx="4">
                  <c:v>133.5312293964528</c:v>
                </c:pt>
                <c:pt idx="5">
                  <c:v>214.33488514335397</c:v>
                </c:pt>
                <c:pt idx="6">
                  <c:v>262.29942794856169</c:v>
                </c:pt>
              </c:numCache>
            </c:numRef>
          </c:val>
        </c:ser>
        <c:ser>
          <c:idx val="3"/>
          <c:order val="3"/>
          <c:tx>
            <c:strRef>
              <c:f>'canneal analysis'!$O$2</c:f>
              <c:strCache>
                <c:ptCount val="1"/>
                <c:pt idx="0">
                  <c:v>256×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4"/>
              </a:solidFill>
            </a:ln>
          </c:spPr>
          <c:invertIfNegative val="0"/>
          <c:cat>
            <c:numRef>
              <c:f>'canneal analysis'!$B$3:$B$9</c:f>
              <c:numCache>
                <c:formatCode>General</c:formatCode>
                <c:ptCount val="7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</c:numCache>
            </c:numRef>
          </c:cat>
          <c:val>
            <c:numRef>
              <c:f>'canneal analysis'!$O$3:$O$9</c:f>
              <c:numCache>
                <c:formatCode>General</c:formatCode>
                <c:ptCount val="7"/>
                <c:pt idx="0">
                  <c:v>9.9737488090128839</c:v>
                </c:pt>
                <c:pt idx="1">
                  <c:v>19.710929057597603</c:v>
                </c:pt>
                <c:pt idx="2">
                  <c:v>38.509461283011973</c:v>
                </c:pt>
                <c:pt idx="3">
                  <c:v>73.785173929998322</c:v>
                </c:pt>
                <c:pt idx="4">
                  <c:v>136.12955511329383</c:v>
                </c:pt>
                <c:pt idx="5">
                  <c:v>231.25577197350191</c:v>
                </c:pt>
                <c:pt idx="6">
                  <c:v>323.26837991645306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433472"/>
        <c:axId val="181435392"/>
      </c:barChart>
      <c:catAx>
        <c:axId val="181433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cores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81435392"/>
        <c:crosses val="autoZero"/>
        <c:auto val="1"/>
        <c:lblAlgn val="ctr"/>
        <c:lblOffset val="100"/>
        <c:noMultiLvlLbl val="0"/>
      </c:catAx>
      <c:valAx>
        <c:axId val="181435392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Speedup</a:t>
                </a:r>
              </a:p>
            </c:rich>
          </c:tx>
          <c:layout>
            <c:manualLayout>
              <c:xMode val="edge"/>
              <c:yMode val="edge"/>
              <c:x val="0"/>
              <c:y val="0.346446296296296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1433472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498090190209994"/>
          <c:y val="0.13279969135802469"/>
          <c:w val="0.8850209280226502"/>
          <c:h val="0.501446913580246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HETERO_NoT_PAPER_CHARTS!$AD$2</c:f>
              <c:strCache>
                <c:ptCount val="1"/>
                <c:pt idx="0">
                  <c:v>Nanos</c:v>
                </c:pt>
              </c:strCache>
            </c:strRef>
          </c:tx>
          <c:invertIfNegative val="0"/>
          <c:cat>
            <c:multiLvlStrRef>
              <c:f>HETERO_NoT_PAPER_CHARTS!$AA$3:$AC$38</c:f>
              <c:multiLvlStrCache>
                <c:ptCount val="36"/>
                <c:lvl>
                  <c:pt idx="0">
                    <c:v>4</c:v>
                  </c:pt>
                  <c:pt idx="1">
                    <c:v>4</c:v>
                  </c:pt>
                  <c:pt idx="2">
                    <c:v>8</c:v>
                  </c:pt>
                  <c:pt idx="3">
                    <c:v>4</c:v>
                  </c:pt>
                  <c:pt idx="4">
                    <c:v>8</c:v>
                  </c:pt>
                  <c:pt idx="5">
                    <c:v>16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16</c:v>
                  </c:pt>
                  <c:pt idx="10">
                    <c:v>32</c:v>
                  </c:pt>
                  <c:pt idx="11">
                    <c:v>64</c:v>
                  </c:pt>
                  <c:pt idx="12">
                    <c:v>32</c:v>
                  </c:pt>
                  <c:pt idx="13">
                    <c:v>64</c:v>
                  </c:pt>
                  <c:pt idx="14">
                    <c:v>128</c:v>
                  </c:pt>
                  <c:pt idx="15">
                    <c:v>64</c:v>
                  </c:pt>
                  <c:pt idx="16">
                    <c:v>128</c:v>
                  </c:pt>
                  <c:pt idx="17">
                    <c:v>256</c:v>
                  </c:pt>
                  <c:pt idx="18">
                    <c:v>4</c:v>
                  </c:pt>
                  <c:pt idx="19">
                    <c:v>4</c:v>
                  </c:pt>
                  <c:pt idx="20">
                    <c:v>8</c:v>
                  </c:pt>
                  <c:pt idx="21">
                    <c:v>4</c:v>
                  </c:pt>
                  <c:pt idx="22">
                    <c:v>8</c:v>
                  </c:pt>
                  <c:pt idx="23">
                    <c:v>16</c:v>
                  </c:pt>
                  <c:pt idx="24">
                    <c:v>8</c:v>
                  </c:pt>
                  <c:pt idx="25">
                    <c:v>16</c:v>
                  </c:pt>
                  <c:pt idx="26">
                    <c:v>32</c:v>
                  </c:pt>
                  <c:pt idx="27">
                    <c:v>16</c:v>
                  </c:pt>
                  <c:pt idx="28">
                    <c:v>32</c:v>
                  </c:pt>
                  <c:pt idx="29">
                    <c:v>64</c:v>
                  </c:pt>
                  <c:pt idx="30">
                    <c:v>32</c:v>
                  </c:pt>
                  <c:pt idx="31">
                    <c:v>64</c:v>
                  </c:pt>
                  <c:pt idx="32">
                    <c:v>128</c:v>
                  </c:pt>
                  <c:pt idx="33">
                    <c:v>64</c:v>
                  </c:pt>
                  <c:pt idx="34">
                    <c:v>128</c:v>
                  </c:pt>
                  <c:pt idx="35">
                    <c:v>256</c:v>
                  </c:pt>
                </c:lvl>
                <c:lvl>
                  <c:pt idx="0">
                    <c:v>8</c:v>
                  </c:pt>
                  <c:pt idx="1">
                    <c:v>16</c:v>
                  </c:pt>
                  <c:pt idx="3">
                    <c:v>32</c:v>
                  </c:pt>
                  <c:pt idx="6">
                    <c:v>64</c:v>
                  </c:pt>
                  <c:pt idx="9">
                    <c:v>128</c:v>
                  </c:pt>
                  <c:pt idx="12">
                    <c:v>256</c:v>
                  </c:pt>
                  <c:pt idx="15">
                    <c:v>512</c:v>
                  </c:pt>
                  <c:pt idx="18">
                    <c:v>8</c:v>
                  </c:pt>
                  <c:pt idx="19">
                    <c:v>16</c:v>
                  </c:pt>
                  <c:pt idx="21">
                    <c:v>32</c:v>
                  </c:pt>
                  <c:pt idx="24">
                    <c:v>64</c:v>
                  </c:pt>
                  <c:pt idx="27">
                    <c:v>128</c:v>
                  </c:pt>
                  <c:pt idx="30">
                    <c:v>256</c:v>
                  </c:pt>
                  <c:pt idx="33">
                    <c:v>512</c:v>
                  </c:pt>
                </c:lvl>
                <c:lvl>
                  <c:pt idx="0">
                    <c:v>Master on Big</c:v>
                  </c:pt>
                  <c:pt idx="18">
                    <c:v>Master on Little</c:v>
                  </c:pt>
                </c:lvl>
              </c:multiLvlStrCache>
            </c:multiLvlStrRef>
          </c:cat>
          <c:val>
            <c:numRef>
              <c:f>HETERO_NoT_PAPER_CHARTS!$AD$3:$AD$38</c:f>
              <c:numCache>
                <c:formatCode>General</c:formatCode>
                <c:ptCount val="36"/>
                <c:pt idx="0">
                  <c:v>15.843272279968161</c:v>
                </c:pt>
                <c:pt idx="1">
                  <c:v>21.729041513568493</c:v>
                </c:pt>
                <c:pt idx="2">
                  <c:v>31.412922737288397</c:v>
                </c:pt>
                <c:pt idx="3">
                  <c:v>33.157314129028627</c:v>
                </c:pt>
                <c:pt idx="4">
                  <c:v>40.609067831600818</c:v>
                </c:pt>
                <c:pt idx="5">
                  <c:v>53.030978315737968</c:v>
                </c:pt>
                <c:pt idx="6">
                  <c:v>56.018683150126805</c:v>
                </c:pt>
                <c:pt idx="7">
                  <c:v>65.485478780124893</c:v>
                </c:pt>
                <c:pt idx="8">
                  <c:v>82.592880564927512</c:v>
                </c:pt>
                <c:pt idx="9">
                  <c:v>83.792556549292556</c:v>
                </c:pt>
                <c:pt idx="10">
                  <c:v>98.819928820631262</c:v>
                </c:pt>
                <c:pt idx="11">
                  <c:v>117.24338666532641</c:v>
                </c:pt>
                <c:pt idx="12">
                  <c:v>109.14722792683595</c:v>
                </c:pt>
                <c:pt idx="13">
                  <c:v>123.85770355921856</c:v>
                </c:pt>
                <c:pt idx="14">
                  <c:v>153.36488506878183</c:v>
                </c:pt>
                <c:pt idx="15">
                  <c:v>137.91622488677663</c:v>
                </c:pt>
                <c:pt idx="16">
                  <c:v>148.40650491534532</c:v>
                </c:pt>
                <c:pt idx="17">
                  <c:v>165.24636409323622</c:v>
                </c:pt>
                <c:pt idx="18">
                  <c:v>14.273775964434767</c:v>
                </c:pt>
                <c:pt idx="19">
                  <c:v>18.20186384938744</c:v>
                </c:pt>
                <c:pt idx="20">
                  <c:v>22.99166068302236</c:v>
                </c:pt>
                <c:pt idx="21">
                  <c:v>24.273000133955026</c:v>
                </c:pt>
                <c:pt idx="22">
                  <c:v>29.106644043135883</c:v>
                </c:pt>
                <c:pt idx="23">
                  <c:v>35.499059869172235</c:v>
                </c:pt>
                <c:pt idx="24">
                  <c:v>36.671688241979233</c:v>
                </c:pt>
                <c:pt idx="25">
                  <c:v>42.959992855078873</c:v>
                </c:pt>
                <c:pt idx="26">
                  <c:v>54.548101139476927</c:v>
                </c:pt>
                <c:pt idx="27">
                  <c:v>54.487236812815134</c:v>
                </c:pt>
                <c:pt idx="28">
                  <c:v>60.866777691815059</c:v>
                </c:pt>
                <c:pt idx="29">
                  <c:v>73.622283649290509</c:v>
                </c:pt>
                <c:pt idx="30">
                  <c:v>60.378555279004139</c:v>
                </c:pt>
                <c:pt idx="31">
                  <c:v>65.324969362512761</c:v>
                </c:pt>
                <c:pt idx="32">
                  <c:v>77.652569240330109</c:v>
                </c:pt>
                <c:pt idx="33">
                  <c:v>63.642903375377735</c:v>
                </c:pt>
                <c:pt idx="34">
                  <c:v>71.799704463979197</c:v>
                </c:pt>
                <c:pt idx="35">
                  <c:v>80.835647406178666</c:v>
                </c:pt>
              </c:numCache>
            </c:numRef>
          </c:val>
        </c:ser>
        <c:ser>
          <c:idx val="1"/>
          <c:order val="1"/>
          <c:tx>
            <c:strRef>
              <c:f>HETERO_NoT_PAPER_CHARTS!$AF$2</c:f>
              <c:strCache>
                <c:ptCount val="1"/>
                <c:pt idx="0">
                  <c:v>TaskGenX</c:v>
                </c:pt>
              </c:strCache>
            </c:strRef>
          </c:tx>
          <c:invertIfNegative val="0"/>
          <c:cat>
            <c:multiLvlStrRef>
              <c:f>HETERO_NoT_PAPER_CHARTS!$AA$3:$AC$38</c:f>
              <c:multiLvlStrCache>
                <c:ptCount val="36"/>
                <c:lvl>
                  <c:pt idx="0">
                    <c:v>4</c:v>
                  </c:pt>
                  <c:pt idx="1">
                    <c:v>4</c:v>
                  </c:pt>
                  <c:pt idx="2">
                    <c:v>8</c:v>
                  </c:pt>
                  <c:pt idx="3">
                    <c:v>4</c:v>
                  </c:pt>
                  <c:pt idx="4">
                    <c:v>8</c:v>
                  </c:pt>
                  <c:pt idx="5">
                    <c:v>16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16</c:v>
                  </c:pt>
                  <c:pt idx="10">
                    <c:v>32</c:v>
                  </c:pt>
                  <c:pt idx="11">
                    <c:v>64</c:v>
                  </c:pt>
                  <c:pt idx="12">
                    <c:v>32</c:v>
                  </c:pt>
                  <c:pt idx="13">
                    <c:v>64</c:v>
                  </c:pt>
                  <c:pt idx="14">
                    <c:v>128</c:v>
                  </c:pt>
                  <c:pt idx="15">
                    <c:v>64</c:v>
                  </c:pt>
                  <c:pt idx="16">
                    <c:v>128</c:v>
                  </c:pt>
                  <c:pt idx="17">
                    <c:v>256</c:v>
                  </c:pt>
                  <c:pt idx="18">
                    <c:v>4</c:v>
                  </c:pt>
                  <c:pt idx="19">
                    <c:v>4</c:v>
                  </c:pt>
                  <c:pt idx="20">
                    <c:v>8</c:v>
                  </c:pt>
                  <c:pt idx="21">
                    <c:v>4</c:v>
                  </c:pt>
                  <c:pt idx="22">
                    <c:v>8</c:v>
                  </c:pt>
                  <c:pt idx="23">
                    <c:v>16</c:v>
                  </c:pt>
                  <c:pt idx="24">
                    <c:v>8</c:v>
                  </c:pt>
                  <c:pt idx="25">
                    <c:v>16</c:v>
                  </c:pt>
                  <c:pt idx="26">
                    <c:v>32</c:v>
                  </c:pt>
                  <c:pt idx="27">
                    <c:v>16</c:v>
                  </c:pt>
                  <c:pt idx="28">
                    <c:v>32</c:v>
                  </c:pt>
                  <c:pt idx="29">
                    <c:v>64</c:v>
                  </c:pt>
                  <c:pt idx="30">
                    <c:v>32</c:v>
                  </c:pt>
                  <c:pt idx="31">
                    <c:v>64</c:v>
                  </c:pt>
                  <c:pt idx="32">
                    <c:v>128</c:v>
                  </c:pt>
                  <c:pt idx="33">
                    <c:v>64</c:v>
                  </c:pt>
                  <c:pt idx="34">
                    <c:v>128</c:v>
                  </c:pt>
                  <c:pt idx="35">
                    <c:v>256</c:v>
                  </c:pt>
                </c:lvl>
                <c:lvl>
                  <c:pt idx="0">
                    <c:v>8</c:v>
                  </c:pt>
                  <c:pt idx="1">
                    <c:v>16</c:v>
                  </c:pt>
                  <c:pt idx="3">
                    <c:v>32</c:v>
                  </c:pt>
                  <c:pt idx="6">
                    <c:v>64</c:v>
                  </c:pt>
                  <c:pt idx="9">
                    <c:v>128</c:v>
                  </c:pt>
                  <c:pt idx="12">
                    <c:v>256</c:v>
                  </c:pt>
                  <c:pt idx="15">
                    <c:v>512</c:v>
                  </c:pt>
                  <c:pt idx="18">
                    <c:v>8</c:v>
                  </c:pt>
                  <c:pt idx="19">
                    <c:v>16</c:v>
                  </c:pt>
                  <c:pt idx="21">
                    <c:v>32</c:v>
                  </c:pt>
                  <c:pt idx="24">
                    <c:v>64</c:v>
                  </c:pt>
                  <c:pt idx="27">
                    <c:v>128</c:v>
                  </c:pt>
                  <c:pt idx="30">
                    <c:v>256</c:v>
                  </c:pt>
                  <c:pt idx="33">
                    <c:v>512</c:v>
                  </c:pt>
                </c:lvl>
                <c:lvl>
                  <c:pt idx="0">
                    <c:v>Master on Big</c:v>
                  </c:pt>
                  <c:pt idx="18">
                    <c:v>Master on Little</c:v>
                  </c:pt>
                </c:lvl>
              </c:multiLvlStrCache>
            </c:multiLvlStrRef>
          </c:cat>
          <c:val>
            <c:numRef>
              <c:f>HETERO_NoT_PAPER_CHARTS!$AF$3:$AF$38</c:f>
              <c:numCache>
                <c:formatCode>General</c:formatCode>
                <c:ptCount val="36"/>
                <c:pt idx="0">
                  <c:v>19.269355059360365</c:v>
                </c:pt>
                <c:pt idx="1">
                  <c:v>26.259779621579003</c:v>
                </c:pt>
                <c:pt idx="2">
                  <c:v>37.13194087359863</c:v>
                </c:pt>
                <c:pt idx="3">
                  <c:v>39.526924045797614</c:v>
                </c:pt>
                <c:pt idx="4">
                  <c:v>49.09426124454999</c:v>
                </c:pt>
                <c:pt idx="5">
                  <c:v>65.371643361026543</c:v>
                </c:pt>
                <c:pt idx="6">
                  <c:v>68.635585534694115</c:v>
                </c:pt>
                <c:pt idx="7">
                  <c:v>83.005065297928908</c:v>
                </c:pt>
                <c:pt idx="8">
                  <c:v>111.76316060852724</c:v>
                </c:pt>
                <c:pt idx="9">
                  <c:v>115.52935138362612</c:v>
                </c:pt>
                <c:pt idx="10">
                  <c:v>138.71478893052151</c:v>
                </c:pt>
                <c:pt idx="11">
                  <c:v>173.84490095677589</c:v>
                </c:pt>
                <c:pt idx="12">
                  <c:v>167.84267170453339</c:v>
                </c:pt>
                <c:pt idx="13">
                  <c:v>192.26769912054968</c:v>
                </c:pt>
                <c:pt idx="14">
                  <c:v>241.40276741256514</c:v>
                </c:pt>
                <c:pt idx="15">
                  <c:v>228.11397904448737</c:v>
                </c:pt>
                <c:pt idx="16">
                  <c:v>261.9068802669874</c:v>
                </c:pt>
                <c:pt idx="17">
                  <c:v>308.8762397439819</c:v>
                </c:pt>
                <c:pt idx="18">
                  <c:v>18.663713301717493</c:v>
                </c:pt>
                <c:pt idx="19">
                  <c:v>25.314140299506732</c:v>
                </c:pt>
                <c:pt idx="20">
                  <c:v>35.908786100478913</c:v>
                </c:pt>
                <c:pt idx="21">
                  <c:v>38.446449535466591</c:v>
                </c:pt>
                <c:pt idx="22">
                  <c:v>47.390562338701763</c:v>
                </c:pt>
                <c:pt idx="23">
                  <c:v>63.383735549194931</c:v>
                </c:pt>
                <c:pt idx="24">
                  <c:v>66.587560673249271</c:v>
                </c:pt>
                <c:pt idx="25">
                  <c:v>80.717091071171396</c:v>
                </c:pt>
                <c:pt idx="26">
                  <c:v>108.24283399943157</c:v>
                </c:pt>
                <c:pt idx="27">
                  <c:v>113.13834115902991</c:v>
                </c:pt>
                <c:pt idx="28">
                  <c:v>136.60273459326146</c:v>
                </c:pt>
                <c:pt idx="29">
                  <c:v>169.20182775425721</c:v>
                </c:pt>
                <c:pt idx="30">
                  <c:v>163.18671594435565</c:v>
                </c:pt>
                <c:pt idx="31">
                  <c:v>186.71745430786152</c:v>
                </c:pt>
                <c:pt idx="32">
                  <c:v>231.01449604209191</c:v>
                </c:pt>
                <c:pt idx="33">
                  <c:v>225.42321893524908</c:v>
                </c:pt>
                <c:pt idx="34">
                  <c:v>252.85991919399785</c:v>
                </c:pt>
                <c:pt idx="35">
                  <c:v>300.90060717268756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819648"/>
        <c:axId val="181821440"/>
      </c:barChart>
      <c:catAx>
        <c:axId val="1818196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181821440"/>
        <c:crosses val="autoZero"/>
        <c:auto val="1"/>
        <c:lblAlgn val="ctr"/>
        <c:lblOffset val="100"/>
        <c:noMultiLvlLbl val="0"/>
      </c:catAx>
      <c:valAx>
        <c:axId val="181821440"/>
        <c:scaling>
          <c:orientation val="minMax"/>
          <c:max val="31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Speedup over 1 Little</a:t>
                </a:r>
              </a:p>
            </c:rich>
          </c:tx>
          <c:layout>
            <c:manualLayout>
              <c:xMode val="edge"/>
              <c:yMode val="edge"/>
              <c:x val="0"/>
              <c:y val="0.123020370370370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1819648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600" b="1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593970992737337"/>
          <c:y val="5.7561182405083559E-2"/>
          <c:w val="0.75040456584553172"/>
          <c:h val="0.67016185238214288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'4CORES'!$F$221</c:f>
              <c:strCache>
                <c:ptCount val="1"/>
                <c:pt idx="0">
                  <c:v>Static threading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'4CORES'!$B$237:$C$243</c:f>
              <c:multiLvlStrCache>
                <c:ptCount val="7"/>
                <c:lvl>
                  <c:pt idx="0">
                    <c:v>0</c:v>
                  </c:pt>
                  <c:pt idx="1">
                    <c:v>2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</c:lvl>
                <c:lvl>
                  <c:pt idx="0">
                    <c:v>4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</c:lvl>
              </c:multiLvlStrCache>
            </c:multiLvlStrRef>
          </c:cat>
          <c:val>
            <c:numRef>
              <c:f>'4CORES'!$AD$237:$AD$243</c:f>
              <c:numCache>
                <c:formatCode>General</c:formatCode>
                <c:ptCount val="7"/>
                <c:pt idx="0">
                  <c:v>1</c:v>
                </c:pt>
                <c:pt idx="1">
                  <c:v>1.5584605160772456</c:v>
                </c:pt>
                <c:pt idx="2">
                  <c:v>1.6952112108027828</c:v>
                </c:pt>
                <c:pt idx="3">
                  <c:v>1.942932859998592</c:v>
                </c:pt>
                <c:pt idx="4">
                  <c:v>1.7087641067829646</c:v>
                </c:pt>
                <c:pt idx="5">
                  <c:v>1.6333851685556731</c:v>
                </c:pt>
                <c:pt idx="6">
                  <c:v>1.5206385773106583</c:v>
                </c:pt>
              </c:numCache>
            </c:numRef>
          </c:val>
        </c:ser>
        <c:ser>
          <c:idx val="1"/>
          <c:order val="1"/>
          <c:tx>
            <c:strRef>
              <c:f>'4CORES'!$E$221</c:f>
              <c:strCache>
                <c:ptCount val="1"/>
                <c:pt idx="0">
                  <c:v>GTS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'4CORES'!$B$237:$C$243</c:f>
              <c:multiLvlStrCache>
                <c:ptCount val="7"/>
                <c:lvl>
                  <c:pt idx="0">
                    <c:v>0</c:v>
                  </c:pt>
                  <c:pt idx="1">
                    <c:v>2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</c:lvl>
                <c:lvl>
                  <c:pt idx="0">
                    <c:v>4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</c:lvl>
              </c:multiLvlStrCache>
            </c:multiLvlStrRef>
          </c:cat>
          <c:val>
            <c:numRef>
              <c:f>'4CORES'!$AC$237:$AC$243</c:f>
              <c:numCache>
                <c:formatCode>General</c:formatCode>
                <c:ptCount val="7"/>
                <c:pt idx="0">
                  <c:v>1.0553097828183191</c:v>
                </c:pt>
                <c:pt idx="1">
                  <c:v>1.8918474252378163</c:v>
                </c:pt>
                <c:pt idx="2">
                  <c:v>1.7855407998444182</c:v>
                </c:pt>
                <c:pt idx="3">
                  <c:v>1.932301417769374</c:v>
                </c:pt>
                <c:pt idx="4">
                  <c:v>1.6974200256156482</c:v>
                </c:pt>
                <c:pt idx="5">
                  <c:v>1.6999503355339911</c:v>
                </c:pt>
                <c:pt idx="6">
                  <c:v>1.5813819188311384</c:v>
                </c:pt>
              </c:numCache>
            </c:numRef>
          </c:val>
        </c:ser>
        <c:ser>
          <c:idx val="0"/>
          <c:order val="2"/>
          <c:tx>
            <c:strRef>
              <c:f>'4CORES'!$D$221</c:f>
              <c:strCache>
                <c:ptCount val="1"/>
                <c:pt idx="0">
                  <c:v>Task-based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'4CORES'!$B$237:$C$243</c:f>
              <c:multiLvlStrCache>
                <c:ptCount val="7"/>
                <c:lvl>
                  <c:pt idx="0">
                    <c:v>0</c:v>
                  </c:pt>
                  <c:pt idx="1">
                    <c:v>2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</c:lvl>
                <c:lvl>
                  <c:pt idx="0">
                    <c:v>4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</c:lvl>
              </c:multiLvlStrCache>
            </c:multiLvlStrRef>
          </c:cat>
          <c:val>
            <c:numRef>
              <c:f>'4CORES'!$AB$237:$AB$243</c:f>
              <c:numCache>
                <c:formatCode>General</c:formatCode>
                <c:ptCount val="7"/>
                <c:pt idx="0">
                  <c:v>0.97154215622970952</c:v>
                </c:pt>
                <c:pt idx="1">
                  <c:v>1.5897564710401975</c:v>
                </c:pt>
                <c:pt idx="2">
                  <c:v>1.9438707094885399</c:v>
                </c:pt>
                <c:pt idx="3">
                  <c:v>1.9370044915050557</c:v>
                </c:pt>
                <c:pt idx="4">
                  <c:v>1.7963568018254554</c:v>
                </c:pt>
                <c:pt idx="5">
                  <c:v>1.7182562799578693</c:v>
                </c:pt>
                <c:pt idx="6">
                  <c:v>1.6472065553065933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2929408"/>
        <c:axId val="261063040"/>
      </c:barChart>
      <c:catAx>
        <c:axId val="172929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61063040"/>
        <c:crosses val="autoZero"/>
        <c:auto val="1"/>
        <c:lblAlgn val="ctr"/>
        <c:lblOffset val="100"/>
        <c:noMultiLvlLbl val="0"/>
      </c:catAx>
      <c:valAx>
        <c:axId val="261063040"/>
        <c:scaling>
          <c:orientation val="minMax"/>
          <c:max val="2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Avg normalized energy</a:t>
                </a:r>
              </a:p>
            </c:rich>
          </c:tx>
          <c:layout>
            <c:manualLayout>
              <c:xMode val="edge"/>
              <c:yMode val="edge"/>
              <c:x val="3.4436905082127953E-3"/>
              <c:y val="6.197681113308029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292940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47269245342919"/>
          <c:y val="0.13279969135802469"/>
          <c:w val="0.80429009750955127"/>
          <c:h val="0.58490279668921741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comparison!$X$3</c:f>
              <c:strCache>
                <c:ptCount val="1"/>
                <c:pt idx="0">
                  <c:v>Deps</c:v>
                </c:pt>
              </c:strCache>
            </c:strRef>
          </c:tx>
          <c:invertIfNegative val="0"/>
          <c:dPt>
            <c:idx val="18"/>
            <c:invertIfNegative val="0"/>
            <c:bubble3D val="0"/>
          </c:dPt>
          <c:cat>
            <c:multiLvlStrRef>
              <c:f>comparison!$A$4:$B$10</c:f>
              <c:multiLvlStrCache>
                <c:ptCount val="7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</c:lvl>
                <c:lvl>
                  <c:pt idx="0">
                    <c:v>Number of Cores</c:v>
                  </c:pt>
                </c:lvl>
              </c:multiLvlStrCache>
            </c:multiLvlStrRef>
          </c:cat>
          <c:val>
            <c:numRef>
              <c:f>comparison!$X$4:$X$10</c:f>
              <c:numCache>
                <c:formatCode>General</c:formatCode>
                <c:ptCount val="7"/>
                <c:pt idx="0">
                  <c:v>1.0413740468077224</c:v>
                </c:pt>
                <c:pt idx="1">
                  <c:v>1.0291445388246536</c:v>
                </c:pt>
                <c:pt idx="2">
                  <c:v>1.0348823673510468</c:v>
                </c:pt>
                <c:pt idx="3">
                  <c:v>1.1278202670715158</c:v>
                </c:pt>
                <c:pt idx="4">
                  <c:v>1.2789264613375051</c:v>
                </c:pt>
                <c:pt idx="5">
                  <c:v>1.4723474951050128</c:v>
                </c:pt>
                <c:pt idx="6">
                  <c:v>1.5408783717410757</c:v>
                </c:pt>
              </c:numCache>
            </c:numRef>
          </c:val>
        </c:ser>
        <c:ser>
          <c:idx val="1"/>
          <c:order val="1"/>
          <c:tx>
            <c:strRef>
              <c:f>comparison!$W$3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cat>
            <c:multiLvlStrRef>
              <c:f>comparison!$A$4:$B$10</c:f>
              <c:multiLvlStrCache>
                <c:ptCount val="7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</c:lvl>
                <c:lvl>
                  <c:pt idx="0">
                    <c:v>Number of Cores</c:v>
                  </c:pt>
                </c:lvl>
              </c:multiLvlStrCache>
            </c:multiLvlStrRef>
          </c:cat>
          <c:val>
            <c:numRef>
              <c:f>comparison!$W$4:$W$10</c:f>
              <c:numCache>
                <c:formatCode>General</c:formatCode>
                <c:ptCount val="7"/>
                <c:pt idx="0">
                  <c:v>1.2182354973644474</c:v>
                </c:pt>
                <c:pt idx="1">
                  <c:v>1.4723233509969165</c:v>
                </c:pt>
                <c:pt idx="2">
                  <c:v>1.9037063225576376</c:v>
                </c:pt>
                <c:pt idx="3">
                  <c:v>2.3354774529159528</c:v>
                </c:pt>
                <c:pt idx="4">
                  <c:v>2.8060414845163475</c:v>
                </c:pt>
                <c:pt idx="5">
                  <c:v>3.1336155179699072</c:v>
                </c:pt>
                <c:pt idx="6">
                  <c:v>3.2909837585254995</c:v>
                </c:pt>
              </c:numCache>
            </c:numRef>
          </c:val>
        </c:ser>
        <c:ser>
          <c:idx val="0"/>
          <c:order val="2"/>
          <c:tx>
            <c:strRef>
              <c:f>comparison!$V$3</c:f>
              <c:strCache>
                <c:ptCount val="1"/>
                <c:pt idx="0">
                  <c:v>TaskGenX</c:v>
                </c:pt>
              </c:strCache>
            </c:strRef>
          </c:tx>
          <c:invertIfNegative val="0"/>
          <c:cat>
            <c:multiLvlStrRef>
              <c:f>comparison!$A$4:$B$10</c:f>
              <c:multiLvlStrCache>
                <c:ptCount val="7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</c:lvl>
                <c:lvl>
                  <c:pt idx="0">
                    <c:v>Number of Cores</c:v>
                  </c:pt>
                </c:lvl>
              </c:multiLvlStrCache>
            </c:multiLvlStrRef>
          </c:cat>
          <c:val>
            <c:numRef>
              <c:f>comparison!$V$4:$V$10</c:f>
              <c:numCache>
                <c:formatCode>General</c:formatCode>
                <c:ptCount val="7"/>
                <c:pt idx="0">
                  <c:v>1.1183571674747248</c:v>
                </c:pt>
                <c:pt idx="1">
                  <c:v>1.3239128434372072</c:v>
                </c:pt>
                <c:pt idx="2">
                  <c:v>1.8832521490452498</c:v>
                </c:pt>
                <c:pt idx="3">
                  <c:v>2.9623936239185737</c:v>
                </c:pt>
                <c:pt idx="4">
                  <c:v>4.0431221040696537</c:v>
                </c:pt>
                <c:pt idx="5">
                  <c:v>5.6419151611314682</c:v>
                </c:pt>
                <c:pt idx="6">
                  <c:v>6.3269757656109382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8928000"/>
        <c:axId val="429152512"/>
      </c:barChart>
      <c:catAx>
        <c:axId val="428928000"/>
        <c:scaling>
          <c:orientation val="minMax"/>
        </c:scaling>
        <c:delete val="0"/>
        <c:axPos val="b"/>
        <c:majorTickMark val="out"/>
        <c:minorTickMark val="none"/>
        <c:tickLblPos val="nextTo"/>
        <c:crossAx val="429152512"/>
        <c:crosses val="autoZero"/>
        <c:auto val="1"/>
        <c:lblAlgn val="ctr"/>
        <c:lblOffset val="100"/>
        <c:noMultiLvlLbl val="0"/>
      </c:catAx>
      <c:valAx>
        <c:axId val="429152512"/>
        <c:scaling>
          <c:orientation val="minMax"/>
          <c:max val="7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Improvement over baseline</a:t>
                </a:r>
              </a:p>
            </c:rich>
          </c:tx>
          <c:layout>
            <c:manualLayout>
              <c:xMode val="edge"/>
              <c:yMode val="edge"/>
              <c:x val="1.3299267380648301E-2"/>
              <c:y val="0.10811295313795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2892800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740158331675626"/>
          <c:y val="5.7561182405083559E-2"/>
          <c:w val="0.77894240151245953"/>
          <c:h val="0.7266271825396825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'4CORES'!$F$221</c:f>
              <c:strCache>
                <c:ptCount val="1"/>
                <c:pt idx="0">
                  <c:v>Static threading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'4CORES'!$B$230:$C$236</c:f>
              <c:multiLvlStrCache>
                <c:ptCount val="7"/>
                <c:lvl>
                  <c:pt idx="0">
                    <c:v>0</c:v>
                  </c:pt>
                  <c:pt idx="1">
                    <c:v>2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</c:lvl>
                <c:lvl>
                  <c:pt idx="0">
                    <c:v>4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</c:lvl>
              </c:multiLvlStrCache>
            </c:multiLvlStrRef>
          </c:cat>
          <c:val>
            <c:numRef>
              <c:f>'4CORES'!$I$230:$I$236</c:f>
              <c:numCache>
                <c:formatCode>General</c:formatCode>
                <c:ptCount val="7"/>
                <c:pt idx="0">
                  <c:v>0.77472525925925928</c:v>
                </c:pt>
                <c:pt idx="1">
                  <c:v>1.6012139814814814</c:v>
                </c:pt>
                <c:pt idx="2">
                  <c:v>3.1988987037037035</c:v>
                </c:pt>
                <c:pt idx="3">
                  <c:v>2.5238614285714283</c:v>
                </c:pt>
                <c:pt idx="4">
                  <c:v>2.4844613541666662</c:v>
                </c:pt>
                <c:pt idx="5">
                  <c:v>2.6630704761904762</c:v>
                </c:pt>
                <c:pt idx="6">
                  <c:v>2.5869987962962968</c:v>
                </c:pt>
              </c:numCache>
            </c:numRef>
          </c:val>
        </c:ser>
        <c:ser>
          <c:idx val="1"/>
          <c:order val="1"/>
          <c:tx>
            <c:strRef>
              <c:f>'4CORES'!$E$221</c:f>
              <c:strCache>
                <c:ptCount val="1"/>
                <c:pt idx="0">
                  <c:v>GTS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'4CORES'!$B$230:$C$236</c:f>
              <c:multiLvlStrCache>
                <c:ptCount val="7"/>
                <c:lvl>
                  <c:pt idx="0">
                    <c:v>0</c:v>
                  </c:pt>
                  <c:pt idx="1">
                    <c:v>2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</c:lvl>
                <c:lvl>
                  <c:pt idx="0">
                    <c:v>4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</c:lvl>
              </c:multiLvlStrCache>
            </c:multiLvlStrRef>
          </c:cat>
          <c:val>
            <c:numRef>
              <c:f>'4CORES'!$H$230:$H$236</c:f>
              <c:numCache>
                <c:formatCode>General</c:formatCode>
                <c:ptCount val="7"/>
                <c:pt idx="0">
                  <c:v>0.78147918518518511</c:v>
                </c:pt>
                <c:pt idx="1">
                  <c:v>2.0444698148148146</c:v>
                </c:pt>
                <c:pt idx="2">
                  <c:v>3.3713477777777778</c:v>
                </c:pt>
                <c:pt idx="3">
                  <c:v>2.9294811904761908</c:v>
                </c:pt>
                <c:pt idx="4">
                  <c:v>2.9794516666666668</c:v>
                </c:pt>
                <c:pt idx="5">
                  <c:v>3.184987619047619</c:v>
                </c:pt>
                <c:pt idx="6">
                  <c:v>3.1743996296296295</c:v>
                </c:pt>
              </c:numCache>
            </c:numRef>
          </c:val>
        </c:ser>
        <c:ser>
          <c:idx val="0"/>
          <c:order val="2"/>
          <c:tx>
            <c:strRef>
              <c:f>'4CORES'!$D$221</c:f>
              <c:strCache>
                <c:ptCount val="1"/>
                <c:pt idx="0">
                  <c:v>Task-based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'4CORES'!$B$230:$C$236</c:f>
              <c:multiLvlStrCache>
                <c:ptCount val="7"/>
                <c:lvl>
                  <c:pt idx="0">
                    <c:v>0</c:v>
                  </c:pt>
                  <c:pt idx="1">
                    <c:v>2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</c:lvl>
                <c:lvl>
                  <c:pt idx="0">
                    <c:v>4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</c:lvl>
              </c:multiLvlStrCache>
            </c:multiLvlStrRef>
          </c:cat>
          <c:val>
            <c:numRef>
              <c:f>'4CORES'!$G$230:$G$236</c:f>
              <c:numCache>
                <c:formatCode>General</c:formatCode>
                <c:ptCount val="7"/>
                <c:pt idx="0">
                  <c:v>0.74933177777777782</c:v>
                </c:pt>
                <c:pt idx="1">
                  <c:v>2.1248611111111111</c:v>
                </c:pt>
                <c:pt idx="2">
                  <c:v>3.5194881481481479</c:v>
                </c:pt>
                <c:pt idx="3">
                  <c:v>3.5110676190476187</c:v>
                </c:pt>
                <c:pt idx="4">
                  <c:v>3.4676603125000001</c:v>
                </c:pt>
                <c:pt idx="5">
                  <c:v>3.544306190476191</c:v>
                </c:pt>
                <c:pt idx="6">
                  <c:v>3.5282628703703711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865472"/>
        <c:axId val="181875456"/>
      </c:barChart>
      <c:catAx>
        <c:axId val="181865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1875456"/>
        <c:crosses val="autoZero"/>
        <c:auto val="1"/>
        <c:lblAlgn val="ctr"/>
        <c:lblOffset val="100"/>
        <c:noMultiLvlLbl val="0"/>
      </c:catAx>
      <c:valAx>
        <c:axId val="181875456"/>
        <c:scaling>
          <c:orientation val="minMax"/>
          <c:max val="4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600" b="1" i="0" baseline="0">
                    <a:effectLst/>
                  </a:rPr>
                  <a:t>Avg power (Watts)</a:t>
                </a:r>
                <a:endParaRPr lang="en-US" sz="140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186547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 b="1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chemeClr val="accent1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'Integral Histogram 4K 512'!$A$18:$B$26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'int hist 4K 512 #2'!$I$16:$I$24</c:f>
              <c:numCache>
                <c:formatCode>General</c:formatCode>
                <c:ptCount val="9"/>
                <c:pt idx="0">
                  <c:v>1.0222393540171204</c:v>
                </c:pt>
                <c:pt idx="1">
                  <c:v>1.0160814530378344</c:v>
                </c:pt>
                <c:pt idx="2">
                  <c:v>1.0127763033427382</c:v>
                </c:pt>
                <c:pt idx="3">
                  <c:v>1.0494592291345939</c:v>
                </c:pt>
                <c:pt idx="4">
                  <c:v>1.0363627796509935</c:v>
                </c:pt>
                <c:pt idx="5">
                  <c:v>1.1010273682067293</c:v>
                </c:pt>
                <c:pt idx="6">
                  <c:v>1.1015242127164908</c:v>
                </c:pt>
                <c:pt idx="7">
                  <c:v>1.1134865367552824</c:v>
                </c:pt>
                <c:pt idx="8">
                  <c:v>1.1490592143657199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chemeClr val="accent2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val>
            <c:numRef>
              <c:f>'int hist 4K 512 #2'!$I$28:$I$36</c:f>
              <c:numCache>
                <c:formatCode>General</c:formatCode>
                <c:ptCount val="9"/>
                <c:pt idx="0">
                  <c:v>1.0151296421109139</c:v>
                </c:pt>
                <c:pt idx="1">
                  <c:v>1.0221809545446483</c:v>
                </c:pt>
                <c:pt idx="2">
                  <c:v>1.0333462971237324</c:v>
                </c:pt>
                <c:pt idx="3">
                  <c:v>1.045050950960569</c:v>
                </c:pt>
                <c:pt idx="4">
                  <c:v>1.0779894244861075</c:v>
                </c:pt>
                <c:pt idx="5">
                  <c:v>1.106941252632454</c:v>
                </c:pt>
                <c:pt idx="6">
                  <c:v>1.1058793639862352</c:v>
                </c:pt>
                <c:pt idx="7">
                  <c:v>1.1179095365977578</c:v>
                </c:pt>
                <c:pt idx="8">
                  <c:v>1.1333554553061489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chemeClr val="accent3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val>
            <c:numRef>
              <c:f>'int hist 4K 512 #2'!$I$40:$I$48</c:f>
              <c:numCache>
                <c:formatCode>General</c:formatCode>
                <c:ptCount val="9"/>
                <c:pt idx="0">
                  <c:v>1.0250486547419864</c:v>
                </c:pt>
                <c:pt idx="1">
                  <c:v>1.021732034000933</c:v>
                </c:pt>
                <c:pt idx="2">
                  <c:v>1.0442790159191158</c:v>
                </c:pt>
                <c:pt idx="3">
                  <c:v>1.0549131809033774</c:v>
                </c:pt>
                <c:pt idx="4">
                  <c:v>1.0670906923051509</c:v>
                </c:pt>
                <c:pt idx="5">
                  <c:v>1.1008272464217685</c:v>
                </c:pt>
                <c:pt idx="6">
                  <c:v>1.0948521487006269</c:v>
                </c:pt>
                <c:pt idx="7">
                  <c:v>1.1223963075610666</c:v>
                </c:pt>
                <c:pt idx="8">
                  <c:v>1.1536450853719542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val>
            <c:numRef>
              <c:f>'int hist 4K 512 #2'!$I$52:$I$60</c:f>
              <c:numCache>
                <c:formatCode>General</c:formatCode>
                <c:ptCount val="9"/>
                <c:pt idx="0">
                  <c:v>1.014993384104341</c:v>
                </c:pt>
                <c:pt idx="1">
                  <c:v>1.0298345662130457</c:v>
                </c:pt>
                <c:pt idx="2">
                  <c:v>1.0305793902953571</c:v>
                </c:pt>
                <c:pt idx="3">
                  <c:v>1.0535339005756057</c:v>
                </c:pt>
                <c:pt idx="4">
                  <c:v>1.067937226051408</c:v>
                </c:pt>
                <c:pt idx="5">
                  <c:v>1.1124287807302464</c:v>
                </c:pt>
                <c:pt idx="6">
                  <c:v>1.1071212820089473</c:v>
                </c:pt>
                <c:pt idx="7">
                  <c:v>1.1126064256226351</c:v>
                </c:pt>
                <c:pt idx="8">
                  <c:v>1.1463373594449389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602176"/>
        <c:axId val="181608832"/>
      </c:barChart>
      <c:lineChart>
        <c:grouping val="standard"/>
        <c:varyColors val="0"/>
        <c:ser>
          <c:idx val="8"/>
          <c:order val="4"/>
          <c:tx>
            <c:v>BF</c:v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'int hist 4K 512 #2'!$J$4:$J$12</c:f>
              <c:numCache>
                <c:formatCode>General</c:formatCode>
                <c:ptCount val="9"/>
                <c:pt idx="0">
                  <c:v>2.5402719460962864</c:v>
                </c:pt>
                <c:pt idx="1">
                  <c:v>3.3803692194124095</c:v>
                </c:pt>
                <c:pt idx="2">
                  <c:v>4.0833127344638429</c:v>
                </c:pt>
                <c:pt idx="3">
                  <c:v>4.4702211552004325</c:v>
                </c:pt>
                <c:pt idx="4">
                  <c:v>4.6036573455010714</c:v>
                </c:pt>
                <c:pt idx="5">
                  <c:v>5.2941515210465182</c:v>
                </c:pt>
                <c:pt idx="6">
                  <c:v>5.5751208748526579</c:v>
                </c:pt>
                <c:pt idx="7">
                  <c:v>5.904765826205514</c:v>
                </c:pt>
                <c:pt idx="8">
                  <c:v>6.1021322270220537</c:v>
                </c:pt>
              </c:numCache>
            </c:numRef>
          </c:val>
          <c:smooth val="0"/>
        </c:ser>
        <c:ser>
          <c:idx val="7"/>
          <c:order val="5"/>
          <c:tx>
            <c:v>2DS STRICT-sp</c:v>
          </c:tx>
          <c:spPr>
            <a:ln w="9525">
              <a:solidFill>
                <a:sysClr val="windowText" lastClr="000000"/>
              </a:solidFill>
            </a:ln>
          </c:spPr>
          <c:marker>
            <c:spPr>
              <a:solidFill>
                <a:schemeClr val="accent4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'int hist 4K 512 #2'!$J$52:$J$60</c:f>
              <c:numCache>
                <c:formatCode>General</c:formatCode>
                <c:ptCount val="9"/>
                <c:pt idx="0">
                  <c:v>2.5783592191135898</c:v>
                </c:pt>
                <c:pt idx="1">
                  <c:v>3.4812210687135106</c:v>
                </c:pt>
                <c:pt idx="2">
                  <c:v>4.2081779482690145</c:v>
                </c:pt>
                <c:pt idx="3">
                  <c:v>4.7095295300739011</c:v>
                </c:pt>
                <c:pt idx="4">
                  <c:v>4.9164170552456019</c:v>
                </c:pt>
                <c:pt idx="5">
                  <c:v>5.8893665215589577</c:v>
                </c:pt>
                <c:pt idx="6">
                  <c:v>6.1723349703217192</c:v>
                </c:pt>
                <c:pt idx="7">
                  <c:v>6.569680400033203</c:v>
                </c:pt>
                <c:pt idx="8">
                  <c:v>6.9951021441083254</c:v>
                </c:pt>
              </c:numCache>
            </c:numRef>
          </c:val>
          <c:smooth val="0"/>
        </c:ser>
        <c:ser>
          <c:idx val="6"/>
          <c:order val="6"/>
          <c:tx>
            <c:v>2DS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triangle"/>
            <c:size val="7"/>
            <c:spPr>
              <a:solidFill>
                <a:schemeClr val="accent3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'int hist 4K 512 #2'!$J$40:$J$48</c:f>
              <c:numCache>
                <c:formatCode>General</c:formatCode>
                <c:ptCount val="9"/>
                <c:pt idx="0">
                  <c:v>2.6039023410248059</c:v>
                </c:pt>
                <c:pt idx="1">
                  <c:v>3.4538315182243875</c:v>
                </c:pt>
                <c:pt idx="2">
                  <c:v>4.2641178040358962</c:v>
                </c:pt>
                <c:pt idx="3">
                  <c:v>4.7156952181740586</c:v>
                </c:pt>
                <c:pt idx="4">
                  <c:v>4.9125199039464311</c:v>
                </c:pt>
                <c:pt idx="5">
                  <c:v>5.8279462410532563</c:v>
                </c:pt>
                <c:pt idx="6">
                  <c:v>6.1039330690981508</c:v>
                </c:pt>
                <c:pt idx="7">
                  <c:v>6.6274873603458389</c:v>
                </c:pt>
                <c:pt idx="8">
                  <c:v>7.0396948539938107</c:v>
                </c:pt>
              </c:numCache>
            </c:numRef>
          </c:val>
          <c:smooth val="0"/>
        </c:ser>
        <c:ser>
          <c:idx val="5"/>
          <c:order val="7"/>
          <c:tx>
            <c:v>SS STRICT-sp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'int hist 4K 512 #2'!$J$28:$J$36</c:f>
              <c:numCache>
                <c:formatCode>General</c:formatCode>
                <c:ptCount val="9"/>
                <c:pt idx="0">
                  <c:v>2.5787053515051177</c:v>
                </c:pt>
                <c:pt idx="1">
                  <c:v>3.4553490354123237</c:v>
                </c:pt>
                <c:pt idx="2">
                  <c:v>4.219476094156394</c:v>
                </c:pt>
                <c:pt idx="3">
                  <c:v>4.6716088692462652</c:v>
                </c:pt>
                <c:pt idx="4">
                  <c:v>4.9626939324079409</c:v>
                </c:pt>
                <c:pt idx="5">
                  <c:v>5.860314716333245</c:v>
                </c:pt>
                <c:pt idx="6">
                  <c:v>6.16541112722844</c:v>
                </c:pt>
                <c:pt idx="7">
                  <c:v>6.6009940284916828</c:v>
                </c:pt>
                <c:pt idx="8">
                  <c:v>6.9158848484949038</c:v>
                </c:pt>
              </c:numCache>
            </c:numRef>
          </c:val>
          <c:smooth val="0"/>
        </c:ser>
        <c:ser>
          <c:idx val="4"/>
          <c:order val="8"/>
          <c:tx>
            <c:v>SS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chemeClr val="accent1"/>
              </a:solidFill>
              <a:ln w="12700">
                <a:solidFill>
                  <a:sysClr val="windowText" lastClr="000000"/>
                </a:solidFill>
              </a:ln>
            </c:spPr>
          </c:marker>
          <c:val>
            <c:numRef>
              <c:f>'int hist 4K 512 #2'!$J$16:$J$24</c:f>
              <c:numCache>
                <c:formatCode>General</c:formatCode>
                <c:ptCount val="9"/>
                <c:pt idx="0">
                  <c:v>2.5967659532052809</c:v>
                </c:pt>
                <c:pt idx="1">
                  <c:v>3.4347304682649309</c:v>
                </c:pt>
                <c:pt idx="2">
                  <c:v>4.135482376602619</c:v>
                </c:pt>
                <c:pt idx="3">
                  <c:v>4.6913148475978002</c:v>
                </c:pt>
                <c:pt idx="4">
                  <c:v>4.7710591231442043</c:v>
                </c:pt>
                <c:pt idx="5">
                  <c:v>5.8290057161055007</c:v>
                </c:pt>
                <c:pt idx="6">
                  <c:v>6.1411306324713477</c:v>
                </c:pt>
                <c:pt idx="7">
                  <c:v>6.5748772501725217</c:v>
                </c:pt>
                <c:pt idx="8">
                  <c:v>7.0117112627377018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617024"/>
        <c:axId val="181610752"/>
      </c:lineChart>
      <c:catAx>
        <c:axId val="181602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s-ES" sz="1100"/>
                  <a:t>Number of big cores</a:t>
                </a:r>
                <a:br>
                  <a:rPr lang="es-ES" sz="1100"/>
                </a:br>
                <a:r>
                  <a:rPr lang="es-ES" sz="1100"/>
                  <a:t>Total number of cores</a:t>
                </a:r>
              </a:p>
            </c:rich>
          </c:tx>
          <c:layout>
            <c:manualLayout>
              <c:xMode val="edge"/>
              <c:yMode val="edge"/>
              <c:x val="0.38462108329264394"/>
              <c:y val="0.8612368055555556"/>
            </c:manualLayout>
          </c:layout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81608832"/>
        <c:crossesAt val="0.95000000000000007"/>
        <c:auto val="1"/>
        <c:lblAlgn val="ctr"/>
        <c:lblOffset val="100"/>
        <c:noMultiLvlLbl val="0"/>
      </c:catAx>
      <c:valAx>
        <c:axId val="181608832"/>
        <c:scaling>
          <c:orientation val="minMax"/>
          <c:max val="1.35"/>
          <c:min val="0.95000000000000007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s-ES" sz="1100"/>
                  <a:t>Improvement over BF (bars)</a:t>
                </a:r>
              </a:p>
            </c:rich>
          </c:tx>
          <c:layout>
            <c:manualLayout>
              <c:xMode val="edge"/>
              <c:yMode val="edge"/>
              <c:x val="1.700595238095238E-3"/>
              <c:y val="0.10562777777777778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81602176"/>
        <c:crosses val="autoZero"/>
        <c:crossBetween val="between"/>
        <c:majorUnit val="5.000000000000001E-2"/>
      </c:valAx>
      <c:valAx>
        <c:axId val="181610752"/>
        <c:scaling>
          <c:orientation val="minMax"/>
          <c:max val="7.5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s-ES" sz="1100"/>
                  <a:t>Speedup over little (lines)</a:t>
                </a:r>
              </a:p>
            </c:rich>
          </c:tx>
          <c:layout>
            <c:manualLayout>
              <c:xMode val="edge"/>
              <c:yMode val="edge"/>
              <c:x val="0.95857886444379992"/>
              <c:y val="0.1197277777777777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81617024"/>
        <c:crosses val="max"/>
        <c:crossBetween val="between"/>
      </c:valAx>
      <c:catAx>
        <c:axId val="181617024"/>
        <c:scaling>
          <c:orientation val="minMax"/>
        </c:scaling>
        <c:delete val="1"/>
        <c:axPos val="b"/>
        <c:majorTickMark val="out"/>
        <c:minorTickMark val="none"/>
        <c:tickLblPos val="nextTo"/>
        <c:crossAx val="181610752"/>
        <c:crosses val="autoZero"/>
        <c:auto val="1"/>
        <c:lblAlgn val="ctr"/>
        <c:lblOffset val="100"/>
        <c:noMultiLvlLbl val="0"/>
      </c:catAx>
    </c:plotArea>
    <c:legend>
      <c:legendPos val="r"/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ayout>
        <c:manualLayout>
          <c:xMode val="edge"/>
          <c:yMode val="edge"/>
          <c:x val="2.5234126984126984E-3"/>
          <c:y val="2.8607291666666666E-2"/>
          <c:w val="0.98760773809523805"/>
          <c:h val="6.4295486111111105E-2"/>
        </c:manualLayout>
      </c:layout>
      <c:overlay val="0"/>
      <c:txPr>
        <a:bodyPr/>
        <a:lstStyle/>
        <a:p>
          <a:pPr>
            <a:defRPr sz="105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91043625819287"/>
          <c:y val="0.68103018372703417"/>
          <c:w val="0.83902426217719939"/>
          <c:h val="4.8452172645086042E-2"/>
        </c:manualLayout>
      </c:layout>
      <c:lineChart>
        <c:grouping val="standard"/>
        <c:varyColors val="0"/>
        <c:ser>
          <c:idx val="0"/>
          <c:order val="0"/>
          <c:tx>
            <c:v>SS FLEX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3891A7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"/>
          <c:order val="1"/>
          <c:tx>
            <c:v>SS STRICT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rgbClr val="FEB80A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1024'!$S$19:$S$23</c:f>
              <c:numCache>
                <c:formatCode>General</c:formatCode>
                <c:ptCount val="5"/>
              </c:numCache>
            </c:numRef>
          </c:val>
          <c:smooth val="0"/>
        </c:ser>
        <c:ser>
          <c:idx val="2"/>
          <c:order val="2"/>
          <c:tx>
            <c:v>2DS FLEX</c:v>
          </c:tx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C32D2E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1024'!$S$15:$S$22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3"/>
          <c:order val="3"/>
          <c:tx>
            <c:v>2DS STRICT</c:v>
          </c:tx>
          <c:spPr>
            <a:ln w="12700"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marker>
            <c:symbol val="diamond"/>
            <c:size val="7"/>
            <c:spPr>
              <a:solidFill>
                <a:srgbClr val="84AA33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656960"/>
        <c:axId val="181659136"/>
      </c:lineChart>
      <c:catAx>
        <c:axId val="18165696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 b="0">
                <a:solidFill>
                  <a:schemeClr val="bg1"/>
                </a:solidFill>
              </a:defRPr>
            </a:pPr>
            <a:endParaRPr lang="en-US"/>
          </a:p>
        </c:txPr>
        <c:crossAx val="181659136"/>
        <c:crossesAt val="0.95000000000000007"/>
        <c:auto val="1"/>
        <c:lblAlgn val="ctr"/>
        <c:lblOffset val="100"/>
        <c:noMultiLvlLbl val="0"/>
      </c:catAx>
      <c:valAx>
        <c:axId val="181659136"/>
        <c:scaling>
          <c:orientation val="minMax"/>
          <c:max val="5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18165696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3.3896666775984775E-2"/>
          <c:w val="1"/>
          <c:h val="9.6687834103450609E-2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4579030514224702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chemeClr val="accent1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'Heat 8K 512 5res'!$A$5:$B$13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'Heat 8K 512 5res'!$J$17:$J$25</c:f>
              <c:numCache>
                <c:formatCode>General</c:formatCode>
                <c:ptCount val="9"/>
                <c:pt idx="0">
                  <c:v>1.2179348911523868</c:v>
                </c:pt>
                <c:pt idx="1">
                  <c:v>1.1652299918258158</c:v>
                </c:pt>
                <c:pt idx="2">
                  <c:v>1.139534196370515</c:v>
                </c:pt>
                <c:pt idx="3">
                  <c:v>1.2133679579853103</c:v>
                </c:pt>
                <c:pt idx="4">
                  <c:v>1.1039897560318102</c:v>
                </c:pt>
                <c:pt idx="5">
                  <c:v>1.1533570402468032</c:v>
                </c:pt>
                <c:pt idx="6">
                  <c:v>1.2022506167022369</c:v>
                </c:pt>
                <c:pt idx="7">
                  <c:v>1.188114705533831</c:v>
                </c:pt>
                <c:pt idx="8">
                  <c:v>1.1938297362930532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chemeClr val="accent2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'Heat 8K 512 5res'!$A$5:$B$13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'Heat 8K 512 5res'!$J$29:$J$37</c:f>
              <c:numCache>
                <c:formatCode>General</c:formatCode>
                <c:ptCount val="9"/>
                <c:pt idx="0">
                  <c:v>1.2167805656706738</c:v>
                </c:pt>
                <c:pt idx="1">
                  <c:v>1.1589430894308943</c:v>
                </c:pt>
                <c:pt idx="2">
                  <c:v>1.1387937145557656</c:v>
                </c:pt>
                <c:pt idx="3">
                  <c:v>1.2013546443578869</c:v>
                </c:pt>
                <c:pt idx="4">
                  <c:v>1.0989903055918955</c:v>
                </c:pt>
                <c:pt idx="5">
                  <c:v>1.1366009886513959</c:v>
                </c:pt>
                <c:pt idx="6">
                  <c:v>1.1800424397410088</c:v>
                </c:pt>
                <c:pt idx="7">
                  <c:v>1.1626949614425699</c:v>
                </c:pt>
                <c:pt idx="8">
                  <c:v>1.1524035921817222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chemeClr val="accent3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'Heat 8K 512 5res'!$A$5:$B$13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'Heat 8K 512 5res'!$J$41:$J$49</c:f>
              <c:numCache>
                <c:formatCode>General</c:formatCode>
                <c:ptCount val="9"/>
                <c:pt idx="0">
                  <c:v>1.2140190916058649</c:v>
                </c:pt>
                <c:pt idx="1">
                  <c:v>1.1742760858711931</c:v>
                </c:pt>
                <c:pt idx="2">
                  <c:v>1.1351224036154333</c:v>
                </c:pt>
                <c:pt idx="3">
                  <c:v>1.2024159320927197</c:v>
                </c:pt>
                <c:pt idx="4">
                  <c:v>1.1070861352346839</c:v>
                </c:pt>
                <c:pt idx="5">
                  <c:v>1.1391654261257909</c:v>
                </c:pt>
                <c:pt idx="6">
                  <c:v>1.1796252481575156</c:v>
                </c:pt>
                <c:pt idx="7">
                  <c:v>1.152206389335785</c:v>
                </c:pt>
                <c:pt idx="8">
                  <c:v>1.155952972346415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'Heat 8K 512 5res'!$A$5:$B$13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'Heat 8K 512 5res'!$J$53:$J$61</c:f>
              <c:numCache>
                <c:formatCode>General</c:formatCode>
                <c:ptCount val="9"/>
                <c:pt idx="0">
                  <c:v>1.2133306804615998</c:v>
                </c:pt>
                <c:pt idx="1">
                  <c:v>1.1629686399090224</c:v>
                </c:pt>
                <c:pt idx="2">
                  <c:v>1.1322223037956096</c:v>
                </c:pt>
                <c:pt idx="3">
                  <c:v>1.1957107117621222</c:v>
                </c:pt>
                <c:pt idx="4">
                  <c:v>1.1041385818279859</c:v>
                </c:pt>
                <c:pt idx="5">
                  <c:v>1.1282482491706598</c:v>
                </c:pt>
                <c:pt idx="6">
                  <c:v>1.1744828333152821</c:v>
                </c:pt>
                <c:pt idx="7">
                  <c:v>1.1474265442165195</c:v>
                </c:pt>
                <c:pt idx="8">
                  <c:v>1.1437184612359919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783168"/>
        <c:axId val="181933184"/>
      </c:barChart>
      <c:lineChart>
        <c:grouping val="standard"/>
        <c:varyColors val="0"/>
        <c:ser>
          <c:idx val="8"/>
          <c:order val="4"/>
          <c:tx>
            <c:v>BF</c:v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'Heat 8K 512 5res'!$L$5:$L$13</c:f>
              <c:numCache>
                <c:formatCode>General</c:formatCode>
                <c:ptCount val="9"/>
                <c:pt idx="0">
                  <c:v>3.1299809779935064</c:v>
                </c:pt>
                <c:pt idx="1">
                  <c:v>4.0575343048159604</c:v>
                </c:pt>
                <c:pt idx="2">
                  <c:v>4.9506549085721696</c:v>
                </c:pt>
                <c:pt idx="3">
                  <c:v>6.0970915653798858</c:v>
                </c:pt>
                <c:pt idx="4">
                  <c:v>5.8260332092057876</c:v>
                </c:pt>
                <c:pt idx="5">
                  <c:v>7.794691168963757</c:v>
                </c:pt>
                <c:pt idx="6">
                  <c:v>8.8008345628919216</c:v>
                </c:pt>
                <c:pt idx="7">
                  <c:v>9.5184012367226849</c:v>
                </c:pt>
                <c:pt idx="8">
                  <c:v>10.93699862479945</c:v>
                </c:pt>
              </c:numCache>
            </c:numRef>
          </c:val>
          <c:smooth val="0"/>
        </c:ser>
        <c:ser>
          <c:idx val="7"/>
          <c:order val="5"/>
          <c:tx>
            <c:v>2DS STRICT-sp</c:v>
          </c:tx>
          <c:spPr>
            <a:ln w="9525">
              <a:solidFill>
                <a:sysClr val="windowText" lastClr="000000"/>
              </a:solidFill>
            </a:ln>
          </c:spPr>
          <c:marker>
            <c:spPr>
              <a:solidFill>
                <a:schemeClr val="accent4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'Heat 8K 512 5res'!$L$53:$L$61</c:f>
              <c:numCache>
                <c:formatCode>General</c:formatCode>
                <c:ptCount val="9"/>
                <c:pt idx="0">
                  <c:v>3.7977019498607247</c:v>
                </c:pt>
                <c:pt idx="1">
                  <c:v>4.718785151856018</c:v>
                </c:pt>
                <c:pt idx="2">
                  <c:v>5.605241905880626</c:v>
                </c:pt>
                <c:pt idx="3">
                  <c:v>7.290357695319214</c:v>
                </c:pt>
                <c:pt idx="4">
                  <c:v>6.4327480452952281</c:v>
                </c:pt>
                <c:pt idx="5">
                  <c:v>8.794346664209364</c:v>
                </c:pt>
                <c:pt idx="6">
                  <c:v>10.336429112964368</c:v>
                </c:pt>
                <c:pt idx="7">
                  <c:v>10.921666237518956</c:v>
                </c:pt>
                <c:pt idx="8">
                  <c:v>12.508847237695786</c:v>
                </c:pt>
              </c:numCache>
            </c:numRef>
          </c:val>
          <c:smooth val="0"/>
        </c:ser>
        <c:ser>
          <c:idx val="6"/>
          <c:order val="6"/>
          <c:tx>
            <c:v>2DS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triangle"/>
            <c:size val="7"/>
            <c:spPr>
              <a:solidFill>
                <a:schemeClr val="accent3"/>
              </a:solidFill>
              <a:ln>
                <a:solidFill>
                  <a:srgbClr val="475A8D">
                    <a:lumMod val="50000"/>
                  </a:srgbClr>
                </a:solidFill>
              </a:ln>
            </c:spPr>
          </c:marker>
          <c:val>
            <c:numRef>
              <c:f>'Heat 8K 512 5res'!$L$41:$L$49</c:f>
              <c:numCache>
                <c:formatCode>General</c:formatCode>
                <c:ptCount val="9"/>
                <c:pt idx="0">
                  <c:v>3.7998566636473128</c:v>
                </c:pt>
                <c:pt idx="1">
                  <c:v>4.7646655017473787</c:v>
                </c:pt>
                <c:pt idx="2">
                  <c:v>5.6195992992889847</c:v>
                </c:pt>
                <c:pt idx="3">
                  <c:v>7.3312400376409146</c:v>
                </c:pt>
                <c:pt idx="4">
                  <c:v>6.4499205893285581</c:v>
                </c:pt>
                <c:pt idx="5">
                  <c:v>8.8794426870115384</c:v>
                </c:pt>
                <c:pt idx="6">
                  <c:v>10.381686655244623</c:v>
                </c:pt>
                <c:pt idx="7">
                  <c:v>10.967162721213516</c:v>
                </c:pt>
                <c:pt idx="8">
                  <c:v>12.642656068885579</c:v>
                </c:pt>
              </c:numCache>
            </c:numRef>
          </c:val>
          <c:smooth val="0"/>
        </c:ser>
        <c:ser>
          <c:idx val="5"/>
          <c:order val="7"/>
          <c:tx>
            <c:v>SS STRICT-sp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'Heat 8K 512 5res'!$L$29:$L$37</c:f>
              <c:numCache>
                <c:formatCode>General</c:formatCode>
                <c:ptCount val="9"/>
                <c:pt idx="0">
                  <c:v>3.8085000249413876</c:v>
                </c:pt>
                <c:pt idx="1">
                  <c:v>4.7024513426952455</c:v>
                </c:pt>
                <c:pt idx="2">
                  <c:v>5.6377746928166355</c:v>
                </c:pt>
                <c:pt idx="3">
                  <c:v>7.3247692691444248</c:v>
                </c:pt>
                <c:pt idx="4">
                  <c:v>6.4027540169736001</c:v>
                </c:pt>
                <c:pt idx="5">
                  <c:v>8.8594536888765116</c:v>
                </c:pt>
                <c:pt idx="6">
                  <c:v>10.385358289351977</c:v>
                </c:pt>
                <c:pt idx="7">
                  <c:v>11.066997158926192</c:v>
                </c:pt>
                <c:pt idx="8">
                  <c:v>12.603836502905441</c:v>
                </c:pt>
              </c:numCache>
            </c:numRef>
          </c:val>
          <c:smooth val="0"/>
        </c:ser>
        <c:ser>
          <c:idx val="4"/>
          <c:order val="8"/>
          <c:tx>
            <c:v>SS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chemeClr val="accent1"/>
              </a:solidFill>
              <a:ln w="12700">
                <a:solidFill>
                  <a:sysClr val="windowText" lastClr="000000"/>
                </a:solidFill>
              </a:ln>
            </c:spPr>
          </c:marker>
          <c:val>
            <c:numRef>
              <c:f>'Heat 8K 512 5res'!$L$17:$L$25</c:f>
              <c:numCache>
                <c:formatCode>General</c:formatCode>
                <c:ptCount val="9"/>
                <c:pt idx="0">
                  <c:v>3.8121130417415623</c:v>
                </c:pt>
                <c:pt idx="1">
                  <c:v>4.7279606648336685</c:v>
                </c:pt>
                <c:pt idx="2">
                  <c:v>5.6414405627475324</c:v>
                </c:pt>
                <c:pt idx="3">
                  <c:v>7.3980155423344511</c:v>
                </c:pt>
                <c:pt idx="4">
                  <c:v>6.4318809812643218</c:v>
                </c:pt>
                <c:pt idx="5">
                  <c:v>8.9900619362739338</c:v>
                </c:pt>
                <c:pt idx="6">
                  <c:v>10.580808780731173</c:v>
                </c:pt>
                <c:pt idx="7">
                  <c:v>11.308952482521626</c:v>
                </c:pt>
                <c:pt idx="8">
                  <c:v>13.056914184081814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936512"/>
        <c:axId val="181934720"/>
      </c:lineChart>
      <c:catAx>
        <c:axId val="1817831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s-ES" sz="1400"/>
                  <a:t>Number of big cores</a:t>
                </a:r>
                <a:br>
                  <a:rPr lang="es-ES" sz="1400"/>
                </a:br>
                <a:r>
                  <a:rPr lang="es-ES" sz="1400"/>
                  <a:t>Total number of cores</a:t>
                </a:r>
              </a:p>
            </c:rich>
          </c:tx>
          <c:layout>
            <c:manualLayout>
              <c:xMode val="edge"/>
              <c:yMode val="edge"/>
              <c:x val="0.38462108329264394"/>
              <c:y val="0.8612368055555556"/>
            </c:manualLayout>
          </c:layout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81933184"/>
        <c:crossesAt val="0.95000000000000007"/>
        <c:auto val="1"/>
        <c:lblAlgn val="ctr"/>
        <c:lblOffset val="100"/>
        <c:noMultiLvlLbl val="0"/>
      </c:catAx>
      <c:valAx>
        <c:axId val="181933184"/>
        <c:scaling>
          <c:orientation val="minMax"/>
          <c:max val="1.35"/>
          <c:min val="0.95000000000000007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81783168"/>
        <c:crosses val="autoZero"/>
        <c:crossBetween val="between"/>
        <c:majorUnit val="5.000000000000001E-2"/>
      </c:valAx>
      <c:valAx>
        <c:axId val="181934720"/>
        <c:scaling>
          <c:orientation val="minMax"/>
          <c:max val="13.5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81936512"/>
        <c:crosses val="max"/>
        <c:crossBetween val="between"/>
      </c:valAx>
      <c:catAx>
        <c:axId val="181936512"/>
        <c:scaling>
          <c:orientation val="minMax"/>
        </c:scaling>
        <c:delete val="1"/>
        <c:axPos val="b"/>
        <c:majorTickMark val="out"/>
        <c:minorTickMark val="none"/>
        <c:tickLblPos val="nextTo"/>
        <c:crossAx val="181934720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943680"/>
        <c:axId val="181953664"/>
      </c:lineChart>
      <c:catAx>
        <c:axId val="18194368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81953664"/>
        <c:crosses val="autoZero"/>
        <c:auto val="1"/>
        <c:lblAlgn val="ctr"/>
        <c:lblOffset val="100"/>
        <c:noMultiLvlLbl val="0"/>
      </c:catAx>
      <c:valAx>
        <c:axId val="1819536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lang="en-US" sz="1600" noProof="0"/>
                </a:pPr>
                <a:r>
                  <a:rPr lang="en-US" sz="1600" baseline="0" noProof="0" dirty="0" smtClean="0"/>
                  <a:t>Speedup over little (lines)</a:t>
                </a:r>
                <a:endParaRPr lang="en-US" sz="1600" noProof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81943680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chemeClr val="accent1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'QR 8K 512 OCT'!$A$69:$B$77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'QR 8K 512 OCT'!$C$69:$C$77</c:f>
              <c:numCache>
                <c:formatCode>General</c:formatCode>
                <c:ptCount val="9"/>
                <c:pt idx="0">
                  <c:v>1.0132025415801731</c:v>
                </c:pt>
                <c:pt idx="1">
                  <c:v>1.0275188416958601</c:v>
                </c:pt>
                <c:pt idx="2">
                  <c:v>1.0573343226637066</c:v>
                </c:pt>
                <c:pt idx="3">
                  <c:v>1.0731428020660045</c:v>
                </c:pt>
                <c:pt idx="4">
                  <c:v>1.0592947754069673</c:v>
                </c:pt>
                <c:pt idx="5">
                  <c:v>1.1490052438674723</c:v>
                </c:pt>
                <c:pt idx="6">
                  <c:v>1.1541840562830228</c:v>
                </c:pt>
                <c:pt idx="7">
                  <c:v>1.1911896576997871</c:v>
                </c:pt>
                <c:pt idx="8">
                  <c:v>1.1907702614532398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chemeClr val="accent2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'QR 8K 512 OCT'!$A$69:$B$77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'QR 8K 512 OCT'!$C$81:$C$89</c:f>
              <c:numCache>
                <c:formatCode>General</c:formatCode>
                <c:ptCount val="9"/>
                <c:pt idx="0">
                  <c:v>1.0190696434676763</c:v>
                </c:pt>
                <c:pt idx="1">
                  <c:v>1.0252090862028691</c:v>
                </c:pt>
                <c:pt idx="2">
                  <c:v>1.0462284436445288</c:v>
                </c:pt>
                <c:pt idx="3">
                  <c:v>1.0747372019651427</c:v>
                </c:pt>
                <c:pt idx="4">
                  <c:v>1.072212531306139</c:v>
                </c:pt>
                <c:pt idx="5">
                  <c:v>1.1216340493811701</c:v>
                </c:pt>
                <c:pt idx="6">
                  <c:v>1.1351566902809824</c:v>
                </c:pt>
                <c:pt idx="7">
                  <c:v>1.1750953219911557</c:v>
                </c:pt>
                <c:pt idx="8">
                  <c:v>1.1820129950021678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chemeClr val="accent3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'QR 8K 512 OCT'!$A$69:$B$77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'QR 8K 512 OCT'!$C$93:$C$101</c:f>
              <c:numCache>
                <c:formatCode>General</c:formatCode>
                <c:ptCount val="9"/>
                <c:pt idx="0">
                  <c:v>1.0180401143047952</c:v>
                </c:pt>
                <c:pt idx="1">
                  <c:v>1.0187968028034846</c:v>
                </c:pt>
                <c:pt idx="2">
                  <c:v>1.0345001389949391</c:v>
                </c:pt>
                <c:pt idx="3">
                  <c:v>1.0523888616786827</c:v>
                </c:pt>
                <c:pt idx="4">
                  <c:v>1.0325610150417905</c:v>
                </c:pt>
                <c:pt idx="5">
                  <c:v>1.1224048374290276</c:v>
                </c:pt>
                <c:pt idx="6">
                  <c:v>1.1174476751678375</c:v>
                </c:pt>
                <c:pt idx="7">
                  <c:v>1.1462714308512594</c:v>
                </c:pt>
                <c:pt idx="8">
                  <c:v>1.1431555035365246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'QR 8K 512 OCT'!$A$69:$B$77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'QR 8K 512 OCT'!$C$105:$C$113</c:f>
              <c:numCache>
                <c:formatCode>General</c:formatCode>
                <c:ptCount val="9"/>
                <c:pt idx="0">
                  <c:v>1.0133840311831315</c:v>
                </c:pt>
                <c:pt idx="1">
                  <c:v>1.0150640141862481</c:v>
                </c:pt>
                <c:pt idx="2">
                  <c:v>1.0347880594871324</c:v>
                </c:pt>
                <c:pt idx="3">
                  <c:v>1.07003824894327</c:v>
                </c:pt>
                <c:pt idx="4">
                  <c:v>1.0408862998439152</c:v>
                </c:pt>
                <c:pt idx="5">
                  <c:v>1.1070828885767374</c:v>
                </c:pt>
                <c:pt idx="6">
                  <c:v>1.1203311186477691</c:v>
                </c:pt>
                <c:pt idx="7">
                  <c:v>1.1610392679180148</c:v>
                </c:pt>
                <c:pt idx="8">
                  <c:v>1.1658560497570836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382784"/>
        <c:axId val="183384704"/>
      </c:barChart>
      <c:lineChart>
        <c:grouping val="standard"/>
        <c:varyColors val="0"/>
        <c:ser>
          <c:idx val="8"/>
          <c:order val="4"/>
          <c:tx>
            <c:v>BF</c:v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'QR 8K 512 OCT'!$I$5:$I$13</c:f>
              <c:numCache>
                <c:formatCode>General</c:formatCode>
                <c:ptCount val="9"/>
                <c:pt idx="0">
                  <c:v>5.1073643175766605</c:v>
                </c:pt>
                <c:pt idx="1">
                  <c:v>5.9087887275122633</c:v>
                </c:pt>
                <c:pt idx="2">
                  <c:v>6.539341764832292</c:v>
                </c:pt>
                <c:pt idx="3">
                  <c:v>8.8733349513262549</c:v>
                </c:pt>
                <c:pt idx="4">
                  <c:v>7.1458479972556672</c:v>
                </c:pt>
                <c:pt idx="5">
                  <c:v>9.5398952851319549</c:v>
                </c:pt>
                <c:pt idx="6">
                  <c:v>11.46586036493686</c:v>
                </c:pt>
                <c:pt idx="7">
                  <c:v>11.42339274745156</c:v>
                </c:pt>
                <c:pt idx="8">
                  <c:v>12.737589820908036</c:v>
                </c:pt>
              </c:numCache>
            </c:numRef>
          </c:val>
          <c:smooth val="0"/>
        </c:ser>
        <c:ser>
          <c:idx val="7"/>
          <c:order val="5"/>
          <c:tx>
            <c:v>2DS STRICT-sp</c:v>
          </c:tx>
          <c:spPr>
            <a:ln w="9525">
              <a:solidFill>
                <a:sysClr val="windowText" lastClr="000000"/>
              </a:solidFill>
            </a:ln>
          </c:spPr>
          <c:marker>
            <c:spPr>
              <a:solidFill>
                <a:schemeClr val="accent4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'QR 8K 512 OCT'!$I$55:$I$63</c:f>
              <c:numCache>
                <c:formatCode>General</c:formatCode>
                <c:ptCount val="9"/>
                <c:pt idx="0">
                  <c:v>5.1757214408667194</c:v>
                </c:pt>
                <c:pt idx="1">
                  <c:v>5.9977988047270516</c:v>
                </c:pt>
                <c:pt idx="2">
                  <c:v>6.7668327751539668</c:v>
                </c:pt>
                <c:pt idx="3">
                  <c:v>9.4948077936042612</c:v>
                </c:pt>
                <c:pt idx="4">
                  <c:v>7.4380152811105047</c:v>
                </c:pt>
                <c:pt idx="5">
                  <c:v>10.561454828983482</c:v>
                </c:pt>
                <c:pt idx="6">
                  <c:v>12.845560168908831</c:v>
                </c:pt>
                <c:pt idx="7">
                  <c:v>13.263007552641119</c:v>
                </c:pt>
                <c:pt idx="8">
                  <c:v>14.850196152029882</c:v>
                </c:pt>
              </c:numCache>
            </c:numRef>
          </c:val>
          <c:smooth val="0"/>
        </c:ser>
        <c:ser>
          <c:idx val="6"/>
          <c:order val="6"/>
          <c:tx>
            <c:v>2DS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triangle"/>
            <c:size val="7"/>
            <c:spPr>
              <a:solidFill>
                <a:schemeClr val="accent3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'QR 8K 512 OCT'!$I$43:$I$51</c:f>
              <c:numCache>
                <c:formatCode>General</c:formatCode>
                <c:ptCount val="9"/>
                <c:pt idx="0">
                  <c:v>5.1995017536619752</c:v>
                </c:pt>
                <c:pt idx="1">
                  <c:v>6.0198550640307635</c:v>
                </c:pt>
                <c:pt idx="2">
                  <c:v>6.7649499646544173</c:v>
                </c:pt>
                <c:pt idx="3">
                  <c:v>9.3381988687199069</c:v>
                </c:pt>
                <c:pt idx="4">
                  <c:v>7.3785240613806584</c:v>
                </c:pt>
                <c:pt idx="5">
                  <c:v>10.70762461659848</c:v>
                </c:pt>
                <c:pt idx="6">
                  <c:v>12.812499008597747</c:v>
                </c:pt>
                <c:pt idx="7">
                  <c:v>13.094308749797197</c:v>
                </c:pt>
                <c:pt idx="8">
                  <c:v>14.561045905561837</c:v>
                </c:pt>
              </c:numCache>
            </c:numRef>
          </c:val>
          <c:smooth val="0"/>
        </c:ser>
        <c:ser>
          <c:idx val="5"/>
          <c:order val="7"/>
          <c:tx>
            <c:v>SS STRICT-sp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'QR 8K 512 OCT'!$I$31:$I$39</c:f>
              <c:numCache>
                <c:formatCode>General</c:formatCode>
                <c:ptCount val="9"/>
                <c:pt idx="0">
                  <c:v>5.2047599341723796</c:v>
                </c:pt>
                <c:pt idx="1">
                  <c:v>6.057743891898661</c:v>
                </c:pt>
                <c:pt idx="2">
                  <c:v>6.8416453570801554</c:v>
                </c:pt>
                <c:pt idx="3">
                  <c:v>9.5365031776878837</c:v>
                </c:pt>
                <c:pt idx="4">
                  <c:v>7.6618677694664026</c:v>
                </c:pt>
                <c:pt idx="5">
                  <c:v>10.700271379334888</c:v>
                </c:pt>
                <c:pt idx="6">
                  <c:v>13.015548103085623</c:v>
                </c:pt>
                <c:pt idx="7">
                  <c:v>13.423575378798024</c:v>
                </c:pt>
                <c:pt idx="8">
                  <c:v>15.055996693320633</c:v>
                </c:pt>
              </c:numCache>
            </c:numRef>
          </c:val>
          <c:smooth val="0"/>
        </c:ser>
        <c:ser>
          <c:idx val="4"/>
          <c:order val="8"/>
          <c:tx>
            <c:v>SS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chemeClr val="accent1"/>
              </a:solidFill>
              <a:ln w="12700">
                <a:solidFill>
                  <a:sysClr val="windowText" lastClr="000000"/>
                </a:solidFill>
              </a:ln>
            </c:spPr>
          </c:marker>
          <c:val>
            <c:numRef>
              <c:f>'QR 8K 512 OCT'!$I$19:$I$27</c:f>
              <c:numCache>
                <c:formatCode>General</c:formatCode>
                <c:ptCount val="9"/>
                <c:pt idx="0">
                  <c:v>5.1747945073445587</c:v>
                </c:pt>
                <c:pt idx="1">
                  <c:v>6.0713917491189555</c:v>
                </c:pt>
                <c:pt idx="2">
                  <c:v>6.9142704955854404</c:v>
                </c:pt>
                <c:pt idx="3">
                  <c:v>9.5223555333364711</c:v>
                </c:pt>
                <c:pt idx="4">
                  <c:v>7.5695594493452685</c:v>
                </c:pt>
                <c:pt idx="5">
                  <c:v>10.961389708563191</c:v>
                </c:pt>
                <c:pt idx="6">
                  <c:v>13.233713224777565</c:v>
                </c:pt>
                <c:pt idx="7">
                  <c:v>13.607427296607055</c:v>
                </c:pt>
                <c:pt idx="8">
                  <c:v>15.16754316132679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388032"/>
        <c:axId val="183386496"/>
      </c:lineChart>
      <c:catAx>
        <c:axId val="183382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83384704"/>
        <c:crossesAt val="0.95000000000000007"/>
        <c:auto val="1"/>
        <c:lblAlgn val="ctr"/>
        <c:lblOffset val="100"/>
        <c:noMultiLvlLbl val="0"/>
      </c:catAx>
      <c:valAx>
        <c:axId val="183384704"/>
        <c:scaling>
          <c:orientation val="minMax"/>
          <c:max val="1.35"/>
          <c:min val="0.95000000000000007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83382784"/>
        <c:crosses val="autoZero"/>
        <c:crossBetween val="between"/>
        <c:majorUnit val="5.000000000000001E-2"/>
      </c:valAx>
      <c:valAx>
        <c:axId val="183386496"/>
        <c:scaling>
          <c:orientation val="minMax"/>
          <c:max val="16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83388032"/>
        <c:crosses val="max"/>
        <c:crossBetween val="between"/>
      </c:valAx>
      <c:catAx>
        <c:axId val="183388032"/>
        <c:scaling>
          <c:orientation val="minMax"/>
        </c:scaling>
        <c:delete val="1"/>
        <c:axPos val="b"/>
        <c:majorTickMark val="out"/>
        <c:minorTickMark val="none"/>
        <c:tickLblPos val="nextTo"/>
        <c:crossAx val="183386496"/>
        <c:crosses val="autoZero"/>
        <c:auto val="1"/>
        <c:lblAlgn val="ctr"/>
        <c:lblOffset val="100"/>
        <c:noMultiLvlLbl val="0"/>
      </c:catAx>
    </c:plotArea>
    <c:legend>
      <c:legendPos val="r"/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ayout>
        <c:manualLayout>
          <c:xMode val="edge"/>
          <c:yMode val="edge"/>
          <c:x val="2.5234126984126984E-3"/>
          <c:y val="2.8607291666666666E-2"/>
          <c:w val="0.98760773809523805"/>
          <c:h val="6.4295486111111105E-2"/>
        </c:manualLayout>
      </c:layout>
      <c:overlay val="0"/>
      <c:txPr>
        <a:bodyPr/>
        <a:lstStyle/>
        <a:p>
          <a:pPr>
            <a:defRPr sz="105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91043625819287"/>
          <c:y val="0.68103018372703417"/>
          <c:w val="0.83902426217719939"/>
          <c:h val="4.8452172645086042E-2"/>
        </c:manualLayout>
      </c:layout>
      <c:lineChart>
        <c:grouping val="standard"/>
        <c:varyColors val="0"/>
        <c:ser>
          <c:idx val="0"/>
          <c:order val="0"/>
          <c:tx>
            <c:v>SS FLEX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3891A7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"/>
          <c:order val="1"/>
          <c:tx>
            <c:v>SS STRICT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rgbClr val="FEB80A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1024'!$S$19:$S$23</c:f>
              <c:numCache>
                <c:formatCode>General</c:formatCode>
                <c:ptCount val="5"/>
              </c:numCache>
            </c:numRef>
          </c:val>
          <c:smooth val="0"/>
        </c:ser>
        <c:ser>
          <c:idx val="2"/>
          <c:order val="2"/>
          <c:tx>
            <c:v>2DS FLEX</c:v>
          </c:tx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C32D2E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1024'!$S$15:$S$22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3"/>
          <c:order val="3"/>
          <c:tx>
            <c:v>2DS STRICT</c:v>
          </c:tx>
          <c:spPr>
            <a:ln w="12700"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marker>
            <c:symbol val="diamond"/>
            <c:size val="7"/>
            <c:spPr>
              <a:solidFill>
                <a:srgbClr val="84AA33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424128"/>
        <c:axId val="183426048"/>
      </c:lineChart>
      <c:catAx>
        <c:axId val="18342412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 b="0">
                <a:solidFill>
                  <a:schemeClr val="bg1"/>
                </a:solidFill>
              </a:defRPr>
            </a:pPr>
            <a:endParaRPr lang="en-US"/>
          </a:p>
        </c:txPr>
        <c:crossAx val="183426048"/>
        <c:crossesAt val="0.95000000000000007"/>
        <c:auto val="1"/>
        <c:lblAlgn val="ctr"/>
        <c:lblOffset val="100"/>
        <c:noMultiLvlLbl val="0"/>
      </c:catAx>
      <c:valAx>
        <c:axId val="183426048"/>
        <c:scaling>
          <c:orientation val="minMax"/>
          <c:max val="5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1834241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3.3896666775984775E-2"/>
          <c:w val="1"/>
          <c:h val="9.6687834103450609E-2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728768"/>
        <c:axId val="183730560"/>
      </c:lineChart>
      <c:catAx>
        <c:axId val="1837287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83730560"/>
        <c:crosses val="autoZero"/>
        <c:auto val="1"/>
        <c:lblAlgn val="ctr"/>
        <c:lblOffset val="100"/>
        <c:noMultiLvlLbl val="0"/>
      </c:catAx>
      <c:valAx>
        <c:axId val="18373056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lang="en-US" sz="1600" noProof="0"/>
                </a:pPr>
                <a:r>
                  <a:rPr lang="en-US" sz="1600" baseline="0" noProof="0" dirty="0" smtClean="0"/>
                  <a:t>Improvement over BF (bars)</a:t>
                </a:r>
                <a:endParaRPr lang="en-US" sz="1600" noProof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83728768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Cholesky 8×8</a:t>
            </a:r>
          </a:p>
        </c:rich>
      </c:tx>
      <c:layout>
        <c:manualLayout>
          <c:xMode val="edge"/>
          <c:yMode val="edge"/>
          <c:x val="0.29483204042092165"/>
          <c:y val="3.256410256410256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451376216680772"/>
          <c:y val="0.16627742165242165"/>
          <c:w val="0.77162250687324696"/>
          <c:h val="0.67642222222222226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'[1]3DH_-_Duration_-_Task_1@cholesk'!$B$1:$GR$1</c:f>
              <c:numCache>
                <c:formatCode>General</c:formatCode>
                <c:ptCount val="1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</c:numCache>
            </c:numRef>
          </c:xVal>
          <c:yVal>
            <c:numRef>
              <c:f>'[1]3DH_-_Duration_-_Task_1@cholesk'!$B$7:$GR$7</c:f>
              <c:numCache>
                <c:formatCode>General</c:formatCode>
                <c:ptCount val="1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87104"/>
        <c:axId val="163089024"/>
      </c:scatterChart>
      <c:valAx>
        <c:axId val="163087104"/>
        <c:scaling>
          <c:orientation val="minMax"/>
          <c:max val="200"/>
        </c:scaling>
        <c:delete val="0"/>
        <c:axPos val="b"/>
        <c:numFmt formatCode="General" sourceLinked="1"/>
        <c:majorTickMark val="out"/>
        <c:minorTickMark val="none"/>
        <c:tickLblPos val="nextTo"/>
        <c:crossAx val="163089024"/>
        <c:crosses val="autoZero"/>
        <c:crossBetween val="midCat"/>
      </c:valAx>
      <c:valAx>
        <c:axId val="163089024"/>
        <c:scaling>
          <c:orientation val="minMax"/>
          <c:max val="35"/>
          <c:min val="0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crossAx val="163087104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331482408139813E-2"/>
          <c:y val="0.64873696772427314"/>
          <c:w val="3.0802193131130525E-2"/>
          <c:h val="7.7758804017865918E-2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'4CORES'!$F$221</c:f>
              <c:strCache>
                <c:ptCount val="1"/>
                <c:pt idx="0">
                  <c:v>Static threading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('4CORES'!$A$233:$C$236,'4CORES'!$A$240:$C$243,'4CORES'!$A$247:$C$250)</c:f>
              <c:multiLvlStrCache>
                <c:ptCount val="12"/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  <c:pt idx="7">
                    <c:v>4</c:v>
                  </c:pt>
                </c:lvl>
                <c:lvl>
                  <c:pt idx="0">
                    <c:v>5</c:v>
                  </c:pt>
                  <c:pt idx="1">
                    <c:v>6</c:v>
                  </c:pt>
                  <c:pt idx="2">
                    <c:v>7</c:v>
                  </c:pt>
                  <c:pt idx="3">
                    <c:v>8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</c:lvl>
              </c:multiLvlStrCache>
            </c:multiLvlStrRef>
          </c:cat>
          <c:val>
            <c:numRef>
              <c:f>'4CORES'!$AK$225:$AK$233</c:f>
              <c:numCache>
                <c:formatCode>General</c:formatCode>
                <c:ptCount val="9"/>
              </c:numCache>
            </c:numRef>
          </c:val>
        </c:ser>
        <c:ser>
          <c:idx val="1"/>
          <c:order val="1"/>
          <c:tx>
            <c:strRef>
              <c:f>'4CORES'!$E$221</c:f>
              <c:strCache>
                <c:ptCount val="1"/>
                <c:pt idx="0">
                  <c:v>GTS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('4CORES'!$A$233:$C$236,'4CORES'!$A$240:$C$243,'4CORES'!$A$247:$C$250)</c:f>
              <c:multiLvlStrCache>
                <c:ptCount val="12"/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  <c:pt idx="7">
                    <c:v>4</c:v>
                  </c:pt>
                </c:lvl>
                <c:lvl>
                  <c:pt idx="0">
                    <c:v>5</c:v>
                  </c:pt>
                  <c:pt idx="1">
                    <c:v>6</c:v>
                  </c:pt>
                  <c:pt idx="2">
                    <c:v>7</c:v>
                  </c:pt>
                  <c:pt idx="3">
                    <c:v>8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</c:lvl>
              </c:multiLvlStrCache>
            </c:multiLvlStrRef>
          </c:cat>
          <c:val>
            <c:numRef>
              <c:f>'4CORES'!$AM$225:$AM$234</c:f>
              <c:numCache>
                <c:formatCode>General</c:formatCode>
                <c:ptCount val="10"/>
              </c:numCache>
            </c:numRef>
          </c:val>
        </c:ser>
        <c:ser>
          <c:idx val="0"/>
          <c:order val="2"/>
          <c:tx>
            <c:strRef>
              <c:f>'4CORES'!$D$221</c:f>
              <c:strCache>
                <c:ptCount val="1"/>
                <c:pt idx="0">
                  <c:v>Task-based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('4CORES'!$A$233:$C$236,'4CORES'!$A$240:$C$243,'4CORES'!$A$247:$C$250)</c:f>
              <c:multiLvlStrCache>
                <c:ptCount val="12"/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  <c:pt idx="3">
                    <c:v>4</c:v>
                  </c:pt>
                  <c:pt idx="4">
                    <c:v>4</c:v>
                  </c:pt>
                  <c:pt idx="5">
                    <c:v>4</c:v>
                  </c:pt>
                  <c:pt idx="6">
                    <c:v>4</c:v>
                  </c:pt>
                  <c:pt idx="7">
                    <c:v>4</c:v>
                  </c:pt>
                </c:lvl>
                <c:lvl>
                  <c:pt idx="0">
                    <c:v>5</c:v>
                  </c:pt>
                  <c:pt idx="1">
                    <c:v>6</c:v>
                  </c:pt>
                  <c:pt idx="2">
                    <c:v>7</c:v>
                  </c:pt>
                  <c:pt idx="3">
                    <c:v>8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</c:lvl>
              </c:multiLvlStrCache>
            </c:multiLvlStrRef>
          </c:cat>
          <c:val>
            <c:numRef>
              <c:f>'4CORES'!$AN$224:$AN$237</c:f>
              <c:numCache>
                <c:formatCode>General</c:formatCode>
                <c:ptCount val="1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6640128"/>
        <c:axId val="388706688"/>
      </c:barChart>
      <c:catAx>
        <c:axId val="366640128"/>
        <c:scaling>
          <c:orientation val="minMax"/>
        </c:scaling>
        <c:delete val="1"/>
        <c:axPos val="b"/>
        <c:majorTickMark val="out"/>
        <c:minorTickMark val="none"/>
        <c:tickLblPos val="nextTo"/>
        <c:crossAx val="388706688"/>
        <c:crosses val="autoZero"/>
        <c:auto val="1"/>
        <c:lblAlgn val="ctr"/>
        <c:lblOffset val="100"/>
        <c:noMultiLvlLbl val="0"/>
      </c:catAx>
      <c:valAx>
        <c:axId val="3887066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666401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9.1092976906983425E-2"/>
          <c:w val="1"/>
          <c:h val="0.90441648458813217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ln>
      <a:solidFill>
        <a:schemeClr val="bg1"/>
      </a:solidFill>
    </a:ln>
  </c:spPr>
  <c:txPr>
    <a:bodyPr/>
    <a:lstStyle/>
    <a:p>
      <a:pPr>
        <a:defRPr sz="2000" b="1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Cholesky 16×16</a:t>
            </a:r>
          </a:p>
        </c:rich>
      </c:tx>
      <c:layout>
        <c:manualLayout>
          <c:xMode val="edge"/>
          <c:yMode val="edge"/>
          <c:x val="0.26523361233483556"/>
          <c:y val="3.256410256410256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328730158730157"/>
          <c:y val="0.18351837606837607"/>
          <c:w val="0.73584047619047621"/>
          <c:h val="0.66735641025641024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'[1]3DH_-_Duration_-_Task_1@cholesk'!$B$1:$GR$1</c:f>
              <c:numCache>
                <c:formatCode>General</c:formatCode>
                <c:ptCount val="1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</c:numCache>
            </c:numRef>
          </c:xVal>
          <c:yVal>
            <c:numRef>
              <c:f>'[1]3DH_-_Duration_-_Task_1@cholesk'!$B$7:$GR$7</c:f>
              <c:numCache>
                <c:formatCode>General</c:formatCode>
                <c:ptCount val="1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8186624"/>
        <c:axId val="472459520"/>
      </c:scatterChart>
      <c:valAx>
        <c:axId val="468186624"/>
        <c:scaling>
          <c:orientation val="minMax"/>
          <c:max val="200"/>
        </c:scaling>
        <c:delete val="0"/>
        <c:axPos val="b"/>
        <c:numFmt formatCode="General" sourceLinked="1"/>
        <c:majorTickMark val="out"/>
        <c:minorTickMark val="none"/>
        <c:tickLblPos val="nextTo"/>
        <c:crossAx val="472459520"/>
        <c:crosses val="autoZero"/>
        <c:crossBetween val="midCat"/>
      </c:valAx>
      <c:valAx>
        <c:axId val="472459520"/>
        <c:scaling>
          <c:orientation val="minMax"/>
          <c:max val="300"/>
          <c:min val="0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crossAx val="468186624"/>
        <c:crosses val="autoZero"/>
        <c:crossBetween val="midCat"/>
      </c:valAx>
      <c:spPr>
        <a:ln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QR</a:t>
            </a:r>
            <a:endParaRPr lang="en-US" dirty="0"/>
          </a:p>
        </c:rich>
      </c:tx>
      <c:layout>
        <c:manualLayout>
          <c:xMode val="edge"/>
          <c:yMode val="edge"/>
          <c:x val="0.48239880952380954"/>
          <c:y val="3.256410256410256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8028650793650794"/>
          <c:y val="0.15361367521367522"/>
          <c:w val="0.73584047619047621"/>
          <c:h val="0.69726111111111111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'[1]3DH_-_Duration_-_Task_1@QR_8K_5'!$B$1:$GS$1</c:f>
              <c:numCache>
                <c:formatCode>General</c:formatCode>
                <c:ptCount val="2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</c:numCache>
            </c:numRef>
          </c:xVal>
          <c:yVal>
            <c:numRef>
              <c:f>'[1]3DH_-_Duration_-_Task_1@QR_8K_5'!$B$7:$GU$7</c:f>
              <c:numCache>
                <c:formatCode>General</c:formatCode>
                <c:ptCount val="20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0657408"/>
        <c:axId val="480659328"/>
      </c:scatterChart>
      <c:valAx>
        <c:axId val="480657408"/>
        <c:scaling>
          <c:orientation val="minMax"/>
          <c:max val="200"/>
        </c:scaling>
        <c:delete val="0"/>
        <c:axPos val="b"/>
        <c:numFmt formatCode="General" sourceLinked="1"/>
        <c:majorTickMark val="out"/>
        <c:minorTickMark val="none"/>
        <c:tickLblPos val="nextTo"/>
        <c:crossAx val="480659328"/>
        <c:crosses val="autoZero"/>
        <c:crossBetween val="midCat"/>
      </c:valAx>
      <c:valAx>
        <c:axId val="480659328"/>
        <c:scaling>
          <c:orientation val="minMax"/>
          <c:max val="200"/>
          <c:min val="0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crossAx val="48065740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Heat</a:t>
            </a:r>
            <a:endParaRPr lang="en-US" dirty="0"/>
          </a:p>
        </c:rich>
      </c:tx>
      <c:layout>
        <c:manualLayout>
          <c:xMode val="edge"/>
          <c:yMode val="edge"/>
          <c:x val="0.46136101836638033"/>
          <c:y val="3.256410256410256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1604325396825397"/>
          <c:y val="0.18617777777777775"/>
          <c:w val="0.70008373015873016"/>
          <c:h val="0.66469700854700853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'[1]3DH_-_Duration_-_Task_1@heat_8K'!$B$1:$AA$1</c:f>
              <c:numCache>
                <c:formatCode>General</c:formatCode>
                <c:ptCount val="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</c:numCache>
            </c:numRef>
          </c:xVal>
          <c:yVal>
            <c:numRef>
              <c:f>'[1]3DH_-_Duration_-_Task_1@heat_8K'!$B$7:$AA$7</c:f>
              <c:numCache>
                <c:formatCode>General</c:formatCode>
                <c:ptCount val="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888960"/>
        <c:axId val="80890880"/>
      </c:scatterChart>
      <c:valAx>
        <c:axId val="80888960"/>
        <c:scaling>
          <c:orientation val="minMax"/>
          <c:max val="200"/>
        </c:scaling>
        <c:delete val="0"/>
        <c:axPos val="b"/>
        <c:numFmt formatCode="General" sourceLinked="1"/>
        <c:majorTickMark val="out"/>
        <c:minorTickMark val="none"/>
        <c:tickLblPos val="nextTo"/>
        <c:crossAx val="80890880"/>
        <c:crosses val="autoZero"/>
        <c:crossBetween val="midCat"/>
      </c:valAx>
      <c:valAx>
        <c:axId val="80890880"/>
        <c:scaling>
          <c:orientation val="minMax"/>
          <c:max val="1300"/>
          <c:min val="0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crossAx val="80888960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Integral Histogram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362069657112361"/>
          <c:y val="0.18341495726495727"/>
          <c:w val="0.83023240554764077"/>
          <c:h val="0.66745982905982915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'[1]3DH_-_Duration_-_Task_1@histogr'!$B$1:$CT$1</c:f>
              <c:numCache>
                <c:formatCode>General</c:formatCode>
                <c:ptCount val="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</c:numCache>
            </c:numRef>
          </c:xVal>
          <c:yVal>
            <c:numRef>
              <c:f>'[1]3DH_-_Duration_-_Task_1@histogr'!$B$7:$CT$7</c:f>
              <c:numCache>
                <c:formatCode>General</c:formatCode>
                <c:ptCount val="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285760"/>
        <c:axId val="158974336"/>
      </c:scatterChart>
      <c:valAx>
        <c:axId val="155285760"/>
        <c:scaling>
          <c:orientation val="minMax"/>
          <c:max val="200"/>
        </c:scaling>
        <c:delete val="0"/>
        <c:axPos val="b"/>
        <c:numFmt formatCode="General" sourceLinked="1"/>
        <c:majorTickMark val="out"/>
        <c:minorTickMark val="none"/>
        <c:tickLblPos val="nextTo"/>
        <c:crossAx val="158974336"/>
        <c:crosses val="autoZero"/>
        <c:crossBetween val="midCat"/>
      </c:valAx>
      <c:valAx>
        <c:axId val="158974336"/>
        <c:scaling>
          <c:orientation val="minMax"/>
          <c:max val="80"/>
          <c:min val="0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crossAx val="155285760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 smtClean="0"/>
              <a:t>Bodytrack</a:t>
            </a:r>
            <a:endParaRPr lang="en-US" dirty="0"/>
          </a:p>
        </c:rich>
      </c:tx>
      <c:layout>
        <c:manualLayout>
          <c:xMode val="edge"/>
          <c:yMode val="edge"/>
          <c:x val="0.4178976552462832"/>
          <c:y val="3.256410256410256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9180511892879254"/>
          <c:y val="0.16855982905982905"/>
          <c:w val="0.65793164794554992"/>
          <c:h val="0.68231495726495728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'[1]3DH_-_Duration_-_Task_1@bodytra'!$B$1:$GS$1</c:f>
              <c:numCache>
                <c:formatCode>General</c:formatCode>
                <c:ptCount val="2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</c:numCache>
            </c:numRef>
          </c:xVal>
          <c:yVal>
            <c:numRef>
              <c:f>'[1]3DH_-_Duration_-_Task_1@bodytra'!$B$7:$GS$7</c:f>
              <c:numCache>
                <c:formatCode>General</c:formatCode>
                <c:ptCount val="2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79904"/>
        <c:axId val="165029376"/>
      </c:scatterChart>
      <c:valAx>
        <c:axId val="163179904"/>
        <c:scaling>
          <c:orientation val="minMax"/>
          <c:max val="200"/>
        </c:scaling>
        <c:delete val="0"/>
        <c:axPos val="b"/>
        <c:numFmt formatCode="General" sourceLinked="1"/>
        <c:majorTickMark val="out"/>
        <c:minorTickMark val="none"/>
        <c:tickLblPos val="nextTo"/>
        <c:crossAx val="165029376"/>
        <c:crosses val="autoZero"/>
        <c:crossBetween val="midCat"/>
      </c:valAx>
      <c:valAx>
        <c:axId val="165029376"/>
        <c:scaling>
          <c:orientation val="minMax"/>
          <c:max val="410000"/>
          <c:min val="0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crossAx val="163179904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946432"/>
        <c:axId val="158947968"/>
      </c:lineChart>
      <c:catAx>
        <c:axId val="15894643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58947968"/>
        <c:crosses val="autoZero"/>
        <c:auto val="1"/>
        <c:lblAlgn val="ctr"/>
        <c:lblOffset val="100"/>
        <c:noMultiLvlLbl val="0"/>
      </c:catAx>
      <c:valAx>
        <c:axId val="1589479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lang="en-US" sz="1800" noProof="0"/>
                </a:pPr>
                <a:r>
                  <a:rPr lang="en-US" sz="1800" baseline="0" noProof="0" dirty="0" smtClean="0"/>
                  <a:t>Number of Tasks</a:t>
                </a:r>
                <a:endParaRPr lang="en-US" sz="1800" noProof="0" dirty="0"/>
              </a:p>
            </c:rich>
          </c:tx>
          <c:layout>
            <c:manualLayout>
              <c:xMode val="edge"/>
              <c:yMode val="edge"/>
              <c:x val="6.0261713191106223E-2"/>
              <c:y val="0.3163910607154760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58946432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581760"/>
        <c:axId val="168583936"/>
      </c:lineChart>
      <c:catAx>
        <c:axId val="168581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 smtClean="0"/>
                  <a:t>Normalized</a:t>
                </a:r>
                <a:r>
                  <a:rPr lang="en-US" sz="1800" baseline="0" dirty="0" smtClean="0"/>
                  <a:t> Task Cost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3509808970174485"/>
              <c:y val="2.3975113876235948E-2"/>
            </c:manualLayout>
          </c:layout>
          <c:overlay val="0"/>
        </c:title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68583936"/>
        <c:crosses val="autoZero"/>
        <c:auto val="1"/>
        <c:lblAlgn val="ctr"/>
        <c:lblOffset val="100"/>
        <c:noMultiLvlLbl val="0"/>
      </c:catAx>
      <c:valAx>
        <c:axId val="16858393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68581760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933774296080932E-2"/>
          <c:y val="0.10518492063492063"/>
          <c:w val="0.90223444007576392"/>
          <c:h val="0.54477420895056261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'all TS'!$D$1</c:f>
              <c:strCache>
                <c:ptCount val="1"/>
                <c:pt idx="0">
                  <c:v>CATS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'all TS'!$A$2:$C$30</c:f>
              <c:multiLvlStrCache>
                <c:ptCount val="2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1</c:v>
                  </c:pt>
                  <c:pt idx="11">
                    <c:v>2</c:v>
                  </c:pt>
                  <c:pt idx="12">
                    <c:v>4</c:v>
                  </c:pt>
                  <c:pt idx="13">
                    <c:v>8</c:v>
                  </c:pt>
                  <c:pt idx="15">
                    <c:v>2</c:v>
                  </c:pt>
                  <c:pt idx="16">
                    <c:v>4</c:v>
                  </c:pt>
                  <c:pt idx="17">
                    <c:v>8</c:v>
                  </c:pt>
                  <c:pt idx="18">
                    <c:v>16</c:v>
                  </c:pt>
                  <c:pt idx="20">
                    <c:v>1</c:v>
                  </c:pt>
                  <c:pt idx="21">
                    <c:v>2</c:v>
                  </c:pt>
                  <c:pt idx="22">
                    <c:v>4</c:v>
                  </c:pt>
                  <c:pt idx="23">
                    <c:v>8</c:v>
                  </c:pt>
                  <c:pt idx="25">
                    <c:v>2</c:v>
                  </c:pt>
                  <c:pt idx="26">
                    <c:v>4</c:v>
                  </c:pt>
                  <c:pt idx="27">
                    <c:v>8</c:v>
                  </c:pt>
                  <c:pt idx="28">
                    <c:v>16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16</c:v>
                  </c:pt>
                  <c:pt idx="15">
                    <c:v>32</c:v>
                  </c:pt>
                  <c:pt idx="20">
                    <c:v>16</c:v>
                  </c:pt>
                  <c:pt idx="25">
                    <c:v>32</c:v>
                  </c:pt>
                </c:lvl>
                <c:lvl>
                  <c:pt idx="0">
                    <c:v>Cholesky 32x32</c:v>
                  </c:pt>
                  <c:pt idx="10">
                    <c:v>QR</c:v>
                  </c:pt>
                  <c:pt idx="20">
                    <c:v>Heat</c:v>
                  </c:pt>
                </c:lvl>
              </c:multiLvlStrCache>
            </c:multiLvlStrRef>
          </c:cat>
          <c:val>
            <c:numRef>
              <c:f>'all TS'!$D$2:$D$30</c:f>
              <c:numCache>
                <c:formatCode>General</c:formatCode>
                <c:ptCount val="29"/>
                <c:pt idx="0">
                  <c:v>1.0111181598453203</c:v>
                </c:pt>
                <c:pt idx="1">
                  <c:v>1.0218216117165266</c:v>
                </c:pt>
                <c:pt idx="2">
                  <c:v>1.0364826415303849</c:v>
                </c:pt>
                <c:pt idx="3">
                  <c:v>1.0640104079124828</c:v>
                </c:pt>
                <c:pt idx="5">
                  <c:v>1.0381756891704208</c:v>
                </c:pt>
                <c:pt idx="6">
                  <c:v>1.0546211406330466</c:v>
                </c:pt>
                <c:pt idx="7">
                  <c:v>1.0992361841653375</c:v>
                </c:pt>
                <c:pt idx="8">
                  <c:v>1.1713321643218528</c:v>
                </c:pt>
                <c:pt idx="10">
                  <c:v>1.0491649881408347</c:v>
                </c:pt>
                <c:pt idx="11">
                  <c:v>1.1142538162327074</c:v>
                </c:pt>
                <c:pt idx="12">
                  <c:v>1.1450381376938834</c:v>
                </c:pt>
                <c:pt idx="13">
                  <c:v>1.246514234966756</c:v>
                </c:pt>
                <c:pt idx="15">
                  <c:v>1.1323468595921264</c:v>
                </c:pt>
                <c:pt idx="16">
                  <c:v>1.2784974310442183</c:v>
                </c:pt>
                <c:pt idx="17">
                  <c:v>1.4492844188837302</c:v>
                </c:pt>
                <c:pt idx="18">
                  <c:v>1.4978484491108914</c:v>
                </c:pt>
                <c:pt idx="20">
                  <c:v>1.069156904664186</c:v>
                </c:pt>
                <c:pt idx="21">
                  <c:v>1.1655817255776046</c:v>
                </c:pt>
                <c:pt idx="22">
                  <c:v>1.2587737038860043</c:v>
                </c:pt>
                <c:pt idx="23">
                  <c:v>1.5381479294222102</c:v>
                </c:pt>
                <c:pt idx="25">
                  <c:v>1.2549907107746194</c:v>
                </c:pt>
                <c:pt idx="26">
                  <c:v>1.3986865397147663</c:v>
                </c:pt>
                <c:pt idx="27">
                  <c:v>1.6846338056922607</c:v>
                </c:pt>
                <c:pt idx="28">
                  <c:v>2.0995752701609502</c:v>
                </c:pt>
              </c:numCache>
            </c:numRef>
          </c:val>
        </c:ser>
        <c:ser>
          <c:idx val="2"/>
          <c:order val="1"/>
          <c:tx>
            <c:strRef>
              <c:f>'all TS'!$E$1</c:f>
              <c:strCache>
                <c:ptCount val="1"/>
                <c:pt idx="0">
                  <c:v>HYBRID</c:v>
                </c:pt>
              </c:strCache>
            </c:strRef>
          </c:tx>
          <c:spPr>
            <a:pattFill prst="wdUpDiag">
              <a:fgClr>
                <a:schemeClr val="tx2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'all TS'!$A$2:$C$30</c:f>
              <c:multiLvlStrCache>
                <c:ptCount val="2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1</c:v>
                  </c:pt>
                  <c:pt idx="11">
                    <c:v>2</c:v>
                  </c:pt>
                  <c:pt idx="12">
                    <c:v>4</c:v>
                  </c:pt>
                  <c:pt idx="13">
                    <c:v>8</c:v>
                  </c:pt>
                  <c:pt idx="15">
                    <c:v>2</c:v>
                  </c:pt>
                  <c:pt idx="16">
                    <c:v>4</c:v>
                  </c:pt>
                  <c:pt idx="17">
                    <c:v>8</c:v>
                  </c:pt>
                  <c:pt idx="18">
                    <c:v>16</c:v>
                  </c:pt>
                  <c:pt idx="20">
                    <c:v>1</c:v>
                  </c:pt>
                  <c:pt idx="21">
                    <c:v>2</c:v>
                  </c:pt>
                  <c:pt idx="22">
                    <c:v>4</c:v>
                  </c:pt>
                  <c:pt idx="23">
                    <c:v>8</c:v>
                  </c:pt>
                  <c:pt idx="25">
                    <c:v>2</c:v>
                  </c:pt>
                  <c:pt idx="26">
                    <c:v>4</c:v>
                  </c:pt>
                  <c:pt idx="27">
                    <c:v>8</c:v>
                  </c:pt>
                  <c:pt idx="28">
                    <c:v>16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16</c:v>
                  </c:pt>
                  <c:pt idx="15">
                    <c:v>32</c:v>
                  </c:pt>
                  <c:pt idx="20">
                    <c:v>16</c:v>
                  </c:pt>
                  <c:pt idx="25">
                    <c:v>32</c:v>
                  </c:pt>
                </c:lvl>
                <c:lvl>
                  <c:pt idx="0">
                    <c:v>Cholesky 32x32</c:v>
                  </c:pt>
                  <c:pt idx="10">
                    <c:v>QR</c:v>
                  </c:pt>
                  <c:pt idx="20">
                    <c:v>Heat</c:v>
                  </c:pt>
                </c:lvl>
              </c:multiLvlStrCache>
            </c:multiLvlStrRef>
          </c:cat>
          <c:val>
            <c:numRef>
              <c:f>'all TS'!$E$2:$E$30</c:f>
              <c:numCache>
                <c:formatCode>General</c:formatCode>
                <c:ptCount val="29"/>
                <c:pt idx="0">
                  <c:v>1.0110716067085082</c:v>
                </c:pt>
                <c:pt idx="1">
                  <c:v>1.0203521943971439</c:v>
                </c:pt>
                <c:pt idx="2">
                  <c:v>1.0334242943871164</c:v>
                </c:pt>
                <c:pt idx="3">
                  <c:v>1.0640104079124828</c:v>
                </c:pt>
                <c:pt idx="5">
                  <c:v>1.0381756891704208</c:v>
                </c:pt>
                <c:pt idx="6">
                  <c:v>1.0546211406330466</c:v>
                </c:pt>
                <c:pt idx="7">
                  <c:v>1.0992361841653375</c:v>
                </c:pt>
                <c:pt idx="8">
                  <c:v>1.1713321643218528</c:v>
                </c:pt>
                <c:pt idx="10">
                  <c:v>1.0503999326919375</c:v>
                </c:pt>
                <c:pt idx="11">
                  <c:v>1.1108857102729632</c:v>
                </c:pt>
                <c:pt idx="12">
                  <c:v>1.1506105430945859</c:v>
                </c:pt>
                <c:pt idx="13">
                  <c:v>1.2856386848562669</c:v>
                </c:pt>
                <c:pt idx="15">
                  <c:v>1.1439307242300618</c:v>
                </c:pt>
                <c:pt idx="16">
                  <c:v>1.2571460496103355</c:v>
                </c:pt>
                <c:pt idx="17">
                  <c:v>1.4121109744096449</c:v>
                </c:pt>
                <c:pt idx="18">
                  <c:v>1.5699393859268904</c:v>
                </c:pt>
                <c:pt idx="20">
                  <c:v>1.0240297394532578</c:v>
                </c:pt>
                <c:pt idx="21">
                  <c:v>1.0033280474152215</c:v>
                </c:pt>
                <c:pt idx="22">
                  <c:v>1.0119426226127306</c:v>
                </c:pt>
                <c:pt idx="23">
                  <c:v>1.4261578170904206</c:v>
                </c:pt>
                <c:pt idx="25">
                  <c:v>1.2324101177219726</c:v>
                </c:pt>
                <c:pt idx="26">
                  <c:v>1.4118498347243504</c:v>
                </c:pt>
                <c:pt idx="27">
                  <c:v>1.6496043445808486</c:v>
                </c:pt>
                <c:pt idx="28">
                  <c:v>2.0024878938777535</c:v>
                </c:pt>
              </c:numCache>
            </c:numRef>
          </c:val>
        </c:ser>
        <c:ser>
          <c:idx val="3"/>
          <c:order val="2"/>
          <c:tx>
            <c:strRef>
              <c:f>'all TS'!$F$1</c:f>
              <c:strCache>
                <c:ptCount val="1"/>
                <c:pt idx="0">
                  <c:v>dHEFT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'all TS'!$A$2:$C$30</c:f>
              <c:multiLvlStrCache>
                <c:ptCount val="2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1</c:v>
                  </c:pt>
                  <c:pt idx="11">
                    <c:v>2</c:v>
                  </c:pt>
                  <c:pt idx="12">
                    <c:v>4</c:v>
                  </c:pt>
                  <c:pt idx="13">
                    <c:v>8</c:v>
                  </c:pt>
                  <c:pt idx="15">
                    <c:v>2</c:v>
                  </c:pt>
                  <c:pt idx="16">
                    <c:v>4</c:v>
                  </c:pt>
                  <c:pt idx="17">
                    <c:v>8</c:v>
                  </c:pt>
                  <c:pt idx="18">
                    <c:v>16</c:v>
                  </c:pt>
                  <c:pt idx="20">
                    <c:v>1</c:v>
                  </c:pt>
                  <c:pt idx="21">
                    <c:v>2</c:v>
                  </c:pt>
                  <c:pt idx="22">
                    <c:v>4</c:v>
                  </c:pt>
                  <c:pt idx="23">
                    <c:v>8</c:v>
                  </c:pt>
                  <c:pt idx="25">
                    <c:v>2</c:v>
                  </c:pt>
                  <c:pt idx="26">
                    <c:v>4</c:v>
                  </c:pt>
                  <c:pt idx="27">
                    <c:v>8</c:v>
                  </c:pt>
                  <c:pt idx="28">
                    <c:v>16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16</c:v>
                  </c:pt>
                  <c:pt idx="15">
                    <c:v>32</c:v>
                  </c:pt>
                  <c:pt idx="20">
                    <c:v>16</c:v>
                  </c:pt>
                  <c:pt idx="25">
                    <c:v>32</c:v>
                  </c:pt>
                </c:lvl>
                <c:lvl>
                  <c:pt idx="0">
                    <c:v>Cholesky 32x32</c:v>
                  </c:pt>
                  <c:pt idx="10">
                    <c:v>QR</c:v>
                  </c:pt>
                  <c:pt idx="20">
                    <c:v>Heat</c:v>
                  </c:pt>
                </c:lvl>
              </c:multiLvlStrCache>
            </c:multiLvlStrRef>
          </c:cat>
          <c:val>
            <c:numRef>
              <c:f>'all TS'!$F$2:$F$30</c:f>
              <c:numCache>
                <c:formatCode>General</c:formatCode>
                <c:ptCount val="29"/>
                <c:pt idx="0">
                  <c:v>0.99797912549890511</c:v>
                </c:pt>
                <c:pt idx="1">
                  <c:v>0.99731070716331571</c:v>
                </c:pt>
                <c:pt idx="2">
                  <c:v>0.95746547790527636</c:v>
                </c:pt>
                <c:pt idx="3">
                  <c:v>1.018776278804215</c:v>
                </c:pt>
                <c:pt idx="5">
                  <c:v>0.9283060517901196</c:v>
                </c:pt>
                <c:pt idx="6">
                  <c:v>0.96360333227809125</c:v>
                </c:pt>
                <c:pt idx="7">
                  <c:v>1.0016431145341038</c:v>
                </c:pt>
                <c:pt idx="8">
                  <c:v>1.0695565656824424</c:v>
                </c:pt>
                <c:pt idx="10">
                  <c:v>0.97276186918034435</c:v>
                </c:pt>
                <c:pt idx="11">
                  <c:v>0.98901484083714097</c:v>
                </c:pt>
                <c:pt idx="12">
                  <c:v>0.95753318460903925</c:v>
                </c:pt>
                <c:pt idx="13">
                  <c:v>1.0463766705134123</c:v>
                </c:pt>
                <c:pt idx="15">
                  <c:v>0.9677810588880712</c:v>
                </c:pt>
                <c:pt idx="16">
                  <c:v>0.97819860699874617</c:v>
                </c:pt>
                <c:pt idx="17">
                  <c:v>1.1112753797833774</c:v>
                </c:pt>
                <c:pt idx="18">
                  <c:v>1.2837688151633231</c:v>
                </c:pt>
                <c:pt idx="20">
                  <c:v>1.0119656420672063</c:v>
                </c:pt>
                <c:pt idx="21">
                  <c:v>1.0574154019021316</c:v>
                </c:pt>
                <c:pt idx="22">
                  <c:v>1.1271157613872749</c:v>
                </c:pt>
                <c:pt idx="23">
                  <c:v>1.3618157189718016</c:v>
                </c:pt>
                <c:pt idx="25">
                  <c:v>1.0517310976991074</c:v>
                </c:pt>
                <c:pt idx="26">
                  <c:v>1.1437665105720205</c:v>
                </c:pt>
                <c:pt idx="27">
                  <c:v>1.4507299541201677</c:v>
                </c:pt>
                <c:pt idx="28">
                  <c:v>1.9223286764502217</c:v>
                </c:pt>
              </c:numCache>
            </c:numRef>
          </c:val>
        </c:ser>
        <c:ser>
          <c:idx val="4"/>
          <c:order val="3"/>
          <c:tx>
            <c:strRef>
              <c:f>'all TS'!$G$1</c:f>
              <c:strCache>
                <c:ptCount val="1"/>
                <c:pt idx="0">
                  <c:v>CPATH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'all TS'!$A$2:$C$30</c:f>
              <c:multiLvlStrCache>
                <c:ptCount val="2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1</c:v>
                  </c:pt>
                  <c:pt idx="11">
                    <c:v>2</c:v>
                  </c:pt>
                  <c:pt idx="12">
                    <c:v>4</c:v>
                  </c:pt>
                  <c:pt idx="13">
                    <c:v>8</c:v>
                  </c:pt>
                  <c:pt idx="15">
                    <c:v>2</c:v>
                  </c:pt>
                  <c:pt idx="16">
                    <c:v>4</c:v>
                  </c:pt>
                  <c:pt idx="17">
                    <c:v>8</c:v>
                  </c:pt>
                  <c:pt idx="18">
                    <c:v>16</c:v>
                  </c:pt>
                  <c:pt idx="20">
                    <c:v>1</c:v>
                  </c:pt>
                  <c:pt idx="21">
                    <c:v>2</c:v>
                  </c:pt>
                  <c:pt idx="22">
                    <c:v>4</c:v>
                  </c:pt>
                  <c:pt idx="23">
                    <c:v>8</c:v>
                  </c:pt>
                  <c:pt idx="25">
                    <c:v>2</c:v>
                  </c:pt>
                  <c:pt idx="26">
                    <c:v>4</c:v>
                  </c:pt>
                  <c:pt idx="27">
                    <c:v>8</c:v>
                  </c:pt>
                  <c:pt idx="28">
                    <c:v>16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16</c:v>
                  </c:pt>
                  <c:pt idx="15">
                    <c:v>32</c:v>
                  </c:pt>
                  <c:pt idx="20">
                    <c:v>16</c:v>
                  </c:pt>
                  <c:pt idx="25">
                    <c:v>32</c:v>
                  </c:pt>
                </c:lvl>
                <c:lvl>
                  <c:pt idx="0">
                    <c:v>Cholesky 32x32</c:v>
                  </c:pt>
                  <c:pt idx="10">
                    <c:v>QR</c:v>
                  </c:pt>
                  <c:pt idx="20">
                    <c:v>Heat</c:v>
                  </c:pt>
                </c:lvl>
              </c:multiLvlStrCache>
            </c:multiLvlStrRef>
          </c:cat>
          <c:val>
            <c:numRef>
              <c:f>'all TS'!$G$2:$G$30</c:f>
              <c:numCache>
                <c:formatCode>General</c:formatCode>
                <c:ptCount val="29"/>
                <c:pt idx="0">
                  <c:v>0.99563653422484744</c:v>
                </c:pt>
                <c:pt idx="1">
                  <c:v>1.0009526793844374</c:v>
                </c:pt>
                <c:pt idx="2">
                  <c:v>1.0003533632971251</c:v>
                </c:pt>
                <c:pt idx="3">
                  <c:v>0.99556727562821967</c:v>
                </c:pt>
                <c:pt idx="5">
                  <c:v>1.0006257699692518</c:v>
                </c:pt>
                <c:pt idx="6">
                  <c:v>0.99383713347768754</c:v>
                </c:pt>
                <c:pt idx="7">
                  <c:v>0.99997658046990301</c:v>
                </c:pt>
                <c:pt idx="8">
                  <c:v>1.0191538838138259</c:v>
                </c:pt>
                <c:pt idx="10">
                  <c:v>1.0259634268215798</c:v>
                </c:pt>
                <c:pt idx="11">
                  <c:v>1.0381511450821617</c:v>
                </c:pt>
                <c:pt idx="12">
                  <c:v>1.0468499691309323</c:v>
                </c:pt>
                <c:pt idx="13">
                  <c:v>1.0411723873014835</c:v>
                </c:pt>
                <c:pt idx="15">
                  <c:v>1.0462382534318337</c:v>
                </c:pt>
                <c:pt idx="16">
                  <c:v>1.0360488552883396</c:v>
                </c:pt>
                <c:pt idx="17">
                  <c:v>1.0818305639741372</c:v>
                </c:pt>
                <c:pt idx="18">
                  <c:v>1.0640711159194027</c:v>
                </c:pt>
                <c:pt idx="20">
                  <c:v>1.0167947841989353</c:v>
                </c:pt>
                <c:pt idx="21">
                  <c:v>1.0079432327575009</c:v>
                </c:pt>
                <c:pt idx="22">
                  <c:v>1.0642098451610857</c:v>
                </c:pt>
                <c:pt idx="23">
                  <c:v>1.0759442845465093</c:v>
                </c:pt>
                <c:pt idx="25">
                  <c:v>1.0118837539993424</c:v>
                </c:pt>
                <c:pt idx="26">
                  <c:v>1.007683528075354</c:v>
                </c:pt>
                <c:pt idx="27">
                  <c:v>1.04857637119367</c:v>
                </c:pt>
                <c:pt idx="28">
                  <c:v>1.048344962518678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1660928"/>
        <c:axId val="421704064"/>
      </c:barChart>
      <c:catAx>
        <c:axId val="4216609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21704064"/>
        <c:crosses val="autoZero"/>
        <c:auto val="1"/>
        <c:lblAlgn val="ctr"/>
        <c:lblOffset val="100"/>
        <c:noMultiLvlLbl val="0"/>
      </c:catAx>
      <c:valAx>
        <c:axId val="421704064"/>
        <c:scaling>
          <c:orientation val="minMax"/>
          <c:max val="2.2000000000000002"/>
          <c:min val="0.9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Improvement over BF</a:t>
                </a:r>
              </a:p>
            </c:rich>
          </c:tx>
          <c:layout>
            <c:manualLayout>
              <c:xMode val="edge"/>
              <c:yMode val="edge"/>
              <c:x val="2.798151997080034E-3"/>
              <c:y val="5.2844609873065745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21660928"/>
        <c:crosses val="autoZero"/>
        <c:crossBetween val="between"/>
        <c:majorUnit val="0.2"/>
        <c:minorUnit val="0.1"/>
      </c:valAx>
    </c:plotArea>
    <c:legend>
      <c:legendPos val="t"/>
      <c:layout/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5835833333333335E-2"/>
          <c:y val="9.8209102795583494E-2"/>
          <c:w val="0.91140622222222212"/>
          <c:h val="0.56188260679006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BF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ALL!$A$2:$C$30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Cholesky 8x8</c:v>
                  </c:pt>
                  <c:pt idx="10">
                    <c:v>Cholesky 16x16</c:v>
                  </c:pt>
                  <c:pt idx="20">
                    <c:v>QR</c:v>
                  </c:pt>
                </c:lvl>
              </c:multiLvlStrCache>
            </c:multiLvlStrRef>
          </c:cat>
          <c:val>
            <c:numRef>
              <c:f>ALL!$D$2:$D$30</c:f>
              <c:numCache>
                <c:formatCode>General</c:formatCode>
                <c:ptCount val="29"/>
                <c:pt idx="0">
                  <c:v>4.193378134771506</c:v>
                </c:pt>
                <c:pt idx="1">
                  <c:v>5.0008456642103232</c:v>
                </c:pt>
                <c:pt idx="2">
                  <c:v>5.3697320934919928</c:v>
                </c:pt>
                <c:pt idx="3">
                  <c:v>6.6910617500829614</c:v>
                </c:pt>
                <c:pt idx="4">
                  <c:v>5.873587584766101</c:v>
                </c:pt>
                <c:pt idx="5">
                  <c:v>7.1503337707233223</c:v>
                </c:pt>
                <c:pt idx="6">
                  <c:v>7.9234609679001968</c:v>
                </c:pt>
                <c:pt idx="7">
                  <c:v>7.5492018992976213</c:v>
                </c:pt>
                <c:pt idx="8">
                  <c:v>7.5661542957630719</c:v>
                </c:pt>
                <c:pt idx="10">
                  <c:v>4.4003412701224365</c:v>
                </c:pt>
                <c:pt idx="11">
                  <c:v>5.2892803468866578</c:v>
                </c:pt>
                <c:pt idx="12">
                  <c:v>6.2145308332564282</c:v>
                </c:pt>
                <c:pt idx="13">
                  <c:v>8.325739115373306</c:v>
                </c:pt>
                <c:pt idx="14">
                  <c:v>6.9441472830799258</c:v>
                </c:pt>
                <c:pt idx="15">
                  <c:v>9.8188436789034501</c:v>
                </c:pt>
                <c:pt idx="16">
                  <c:v>10.977495786541978</c:v>
                </c:pt>
                <c:pt idx="17">
                  <c:v>11.070538817958779</c:v>
                </c:pt>
                <c:pt idx="18">
                  <c:v>11.370733939438871</c:v>
                </c:pt>
                <c:pt idx="20">
                  <c:v>7.7379143753005941</c:v>
                </c:pt>
                <c:pt idx="21">
                  <c:v>8.2775335931271936</c:v>
                </c:pt>
                <c:pt idx="22">
                  <c:v>8.8069772967768287</c:v>
                </c:pt>
                <c:pt idx="23">
                  <c:v>13.020860779773196</c:v>
                </c:pt>
                <c:pt idx="24">
                  <c:v>9.6244859244720029</c:v>
                </c:pt>
                <c:pt idx="25">
                  <c:v>13.368244019193805</c:v>
                </c:pt>
                <c:pt idx="26">
                  <c:v>15.847343238114153</c:v>
                </c:pt>
                <c:pt idx="27">
                  <c:v>15.972103232716579</c:v>
                </c:pt>
                <c:pt idx="28">
                  <c:v>17.222737033243522</c:v>
                </c:pt>
              </c:numCache>
            </c:numRef>
          </c:val>
        </c:ser>
        <c:ser>
          <c:idx val="1"/>
          <c:order val="1"/>
          <c:tx>
            <c:strRef>
              <c:f>ALL!$E$1</c:f>
              <c:strCache>
                <c:ptCount val="1"/>
                <c:pt idx="0">
                  <c:v>dHEFT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ALL!$A$2:$C$30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Cholesky 8x8</c:v>
                  </c:pt>
                  <c:pt idx="10">
                    <c:v>Cholesky 16x16</c:v>
                  </c:pt>
                  <c:pt idx="20">
                    <c:v>QR</c:v>
                  </c:pt>
                </c:lvl>
              </c:multiLvlStrCache>
            </c:multiLvlStrRef>
          </c:cat>
          <c:val>
            <c:numRef>
              <c:f>ALL!$E$2:$E$30</c:f>
              <c:numCache>
                <c:formatCode>General</c:formatCode>
                <c:ptCount val="29"/>
                <c:pt idx="0">
                  <c:v>4.3804890172367381</c:v>
                </c:pt>
                <c:pt idx="1">
                  <c:v>4.8289024330754149</c:v>
                </c:pt>
                <c:pt idx="2">
                  <c:v>5.8782320650617814</c:v>
                </c:pt>
                <c:pt idx="3">
                  <c:v>7.8101972726619495</c:v>
                </c:pt>
                <c:pt idx="4">
                  <c:v>6.6112088090135579</c:v>
                </c:pt>
                <c:pt idx="5">
                  <c:v>9.2880708135351</c:v>
                </c:pt>
                <c:pt idx="6">
                  <c:v>10.06225273720373</c:v>
                </c:pt>
                <c:pt idx="7">
                  <c:v>10.016761892582007</c:v>
                </c:pt>
                <c:pt idx="8">
                  <c:v>11.045537925083513</c:v>
                </c:pt>
                <c:pt idx="10">
                  <c:v>4.4131450541242225</c:v>
                </c:pt>
                <c:pt idx="11">
                  <c:v>5.253946172147292</c:v>
                </c:pt>
                <c:pt idx="12">
                  <c:v>6.2718675544879572</c:v>
                </c:pt>
                <c:pt idx="13">
                  <c:v>8.5791247824255237</c:v>
                </c:pt>
                <c:pt idx="14">
                  <c:v>7.0320453265992029</c:v>
                </c:pt>
                <c:pt idx="15">
                  <c:v>10.23211211538306</c:v>
                </c:pt>
                <c:pt idx="16">
                  <c:v>11.340036481334826</c:v>
                </c:pt>
                <c:pt idx="17">
                  <c:v>11.472159657674318</c:v>
                </c:pt>
                <c:pt idx="18">
                  <c:v>12.193010164411893</c:v>
                </c:pt>
                <c:pt idx="20">
                  <c:v>7.575966257238143</c:v>
                </c:pt>
                <c:pt idx="21">
                  <c:v>8.5518768258322311</c:v>
                </c:pt>
                <c:pt idx="22">
                  <c:v>9.2257165604687241</c:v>
                </c:pt>
                <c:pt idx="23">
                  <c:v>13.377087918790091</c:v>
                </c:pt>
                <c:pt idx="24">
                  <c:v>10.138409086960163</c:v>
                </c:pt>
                <c:pt idx="25">
                  <c:v>14.71869245727442</c:v>
                </c:pt>
                <c:pt idx="26">
                  <c:v>17.598226061259012</c:v>
                </c:pt>
                <c:pt idx="27">
                  <c:v>17.534561742029105</c:v>
                </c:pt>
                <c:pt idx="28">
                  <c:v>19.13035925038821</c:v>
                </c:pt>
              </c:numCache>
            </c:numRef>
          </c:val>
        </c:ser>
        <c:ser>
          <c:idx val="2"/>
          <c:order val="2"/>
          <c:tx>
            <c:strRef>
              <c:f>ALL!$F$1</c:f>
              <c:strCache>
                <c:ptCount val="1"/>
                <c:pt idx="0">
                  <c:v>CATS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ALL!$A$2:$C$30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Cholesky 8x8</c:v>
                  </c:pt>
                  <c:pt idx="10">
                    <c:v>Cholesky 16x16</c:v>
                  </c:pt>
                  <c:pt idx="20">
                    <c:v>QR</c:v>
                  </c:pt>
                </c:lvl>
              </c:multiLvlStrCache>
            </c:multiLvlStrRef>
          </c:cat>
          <c:val>
            <c:numRef>
              <c:f>ALL!$F$2:$F$30</c:f>
              <c:numCache>
                <c:formatCode>General</c:formatCode>
                <c:ptCount val="29"/>
                <c:pt idx="0">
                  <c:v>4.5343339658891146</c:v>
                </c:pt>
                <c:pt idx="1">
                  <c:v>5.3488965627884353</c:v>
                </c:pt>
                <c:pt idx="2">
                  <c:v>6.1769124628516217</c:v>
                </c:pt>
                <c:pt idx="3">
                  <c:v>8.3169552171412313</c:v>
                </c:pt>
                <c:pt idx="4">
                  <c:v>6.9033607790664231</c:v>
                </c:pt>
                <c:pt idx="5">
                  <c:v>9.5228142724927363</c:v>
                </c:pt>
                <c:pt idx="6">
                  <c:v>10.569441922471558</c:v>
                </c:pt>
                <c:pt idx="7">
                  <c:v>10.448897633724982</c:v>
                </c:pt>
                <c:pt idx="8">
                  <c:v>10.479018659615548</c:v>
                </c:pt>
                <c:pt idx="10">
                  <c:v>4.4527181003870053</c:v>
                </c:pt>
                <c:pt idx="11">
                  <c:v>5.3988016087619721</c:v>
                </c:pt>
                <c:pt idx="12">
                  <c:v>6.3350928582238373</c:v>
                </c:pt>
                <c:pt idx="13">
                  <c:v>8.6610116789668972</c:v>
                </c:pt>
                <c:pt idx="14">
                  <c:v>7.13271014695039</c:v>
                </c:pt>
                <c:pt idx="15">
                  <c:v>10.273967549731573</c:v>
                </c:pt>
                <c:pt idx="16">
                  <c:v>11.591996846865232</c:v>
                </c:pt>
                <c:pt idx="17">
                  <c:v>11.699891141334744</c:v>
                </c:pt>
                <c:pt idx="18">
                  <c:v>12.128557257735064</c:v>
                </c:pt>
                <c:pt idx="20">
                  <c:v>7.791916334467615</c:v>
                </c:pt>
                <c:pt idx="21">
                  <c:v>8.7124626116307233</c:v>
                </c:pt>
                <c:pt idx="22">
                  <c:v>9.4671986943435744</c:v>
                </c:pt>
                <c:pt idx="23">
                  <c:v>13.971402135101277</c:v>
                </c:pt>
                <c:pt idx="24">
                  <c:v>10.116884188561729</c:v>
                </c:pt>
                <c:pt idx="25">
                  <c:v>14.988475475820593</c:v>
                </c:pt>
                <c:pt idx="26">
                  <c:v>17.563134650203811</c:v>
                </c:pt>
                <c:pt idx="27">
                  <c:v>17.731058672236482</c:v>
                </c:pt>
                <c:pt idx="28">
                  <c:v>19.711820638488611</c:v>
                </c:pt>
              </c:numCache>
            </c:numRef>
          </c:val>
        </c:ser>
        <c:ser>
          <c:idx val="3"/>
          <c:order val="3"/>
          <c:tx>
            <c:strRef>
              <c:f>ALL!$G$1</c:f>
              <c:strCache>
                <c:ptCount val="1"/>
                <c:pt idx="0">
                  <c:v>CPATH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ALL!$A$2:$C$30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Cholesky 8x8</c:v>
                  </c:pt>
                  <c:pt idx="10">
                    <c:v>Cholesky 16x16</c:v>
                  </c:pt>
                  <c:pt idx="20">
                    <c:v>QR</c:v>
                  </c:pt>
                </c:lvl>
              </c:multiLvlStrCache>
            </c:multiLvlStrRef>
          </c:cat>
          <c:val>
            <c:numRef>
              <c:f>ALL!$G$2:$G$30</c:f>
              <c:numCache>
                <c:formatCode>General</c:formatCode>
                <c:ptCount val="29"/>
                <c:pt idx="0">
                  <c:v>4.4708667564654103</c:v>
                </c:pt>
                <c:pt idx="1">
                  <c:v>5.2730469270220262</c:v>
                </c:pt>
                <c:pt idx="2">
                  <c:v>5.6498579318664204</c:v>
                </c:pt>
                <c:pt idx="3">
                  <c:v>7.7634417866652905</c:v>
                </c:pt>
                <c:pt idx="4">
                  <c:v>6.1993234693798618</c:v>
                </c:pt>
                <c:pt idx="5">
                  <c:v>8.2571346733619446</c:v>
                </c:pt>
                <c:pt idx="6">
                  <c:v>7.9637446543565291</c:v>
                </c:pt>
                <c:pt idx="7">
                  <c:v>9.3052477648067278</c:v>
                </c:pt>
                <c:pt idx="8">
                  <c:v>8.6543612940021397</c:v>
                </c:pt>
                <c:pt idx="10">
                  <c:v>4.4165386456669218</c:v>
                </c:pt>
                <c:pt idx="11">
                  <c:v>5.3159665545303278</c:v>
                </c:pt>
                <c:pt idx="12">
                  <c:v>6.2388439542774945</c:v>
                </c:pt>
                <c:pt idx="13">
                  <c:v>8.4624946658636642</c:v>
                </c:pt>
                <c:pt idx="14">
                  <c:v>6.9703321652965275</c:v>
                </c:pt>
                <c:pt idx="15">
                  <c:v>9.9012501812479066</c:v>
                </c:pt>
                <c:pt idx="16">
                  <c:v>11.190385050851267</c:v>
                </c:pt>
                <c:pt idx="17">
                  <c:v>11.370660729697507</c:v>
                </c:pt>
                <c:pt idx="18">
                  <c:v>11.244532205531673</c:v>
                </c:pt>
                <c:pt idx="20">
                  <c:v>7.7884285414183516</c:v>
                </c:pt>
                <c:pt idx="21">
                  <c:v>8.6497991478994471</c:v>
                </c:pt>
                <c:pt idx="22">
                  <c:v>9.2587402522289182</c:v>
                </c:pt>
                <c:pt idx="23">
                  <c:v>13.423962399515766</c:v>
                </c:pt>
                <c:pt idx="24">
                  <c:v>9.9684909524028384</c:v>
                </c:pt>
                <c:pt idx="25">
                  <c:v>14.441497533960236</c:v>
                </c:pt>
                <c:pt idx="26">
                  <c:v>17.515213854521026</c:v>
                </c:pt>
                <c:pt idx="27">
                  <c:v>17.39543613726104</c:v>
                </c:pt>
                <c:pt idx="28">
                  <c:v>19.601777869245396</c:v>
                </c:pt>
              </c:numCache>
            </c:numRef>
          </c:val>
        </c:ser>
        <c:ser>
          <c:idx val="4"/>
          <c:order val="4"/>
          <c:tx>
            <c:strRef>
              <c:f>ALL!$H$1</c:f>
              <c:strCache>
                <c:ptCount val="1"/>
                <c:pt idx="0">
                  <c:v>HYBRID</c:v>
                </c:pt>
              </c:strCache>
            </c:strRef>
          </c:tx>
          <c:spPr>
            <a:pattFill prst="wdUpDiag">
              <a:fgClr>
                <a:schemeClr val="tx2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ALL!$A$2:$C$30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Cholesky 8x8</c:v>
                  </c:pt>
                  <c:pt idx="10">
                    <c:v>Cholesky 16x16</c:v>
                  </c:pt>
                  <c:pt idx="20">
                    <c:v>QR</c:v>
                  </c:pt>
                </c:lvl>
              </c:multiLvlStrCache>
            </c:multiLvlStrRef>
          </c:cat>
          <c:val>
            <c:numRef>
              <c:f>ALL!$H$2:$H$30</c:f>
              <c:numCache>
                <c:formatCode>General</c:formatCode>
                <c:ptCount val="29"/>
                <c:pt idx="0">
                  <c:v>4.5493260632560943</c:v>
                </c:pt>
                <c:pt idx="1">
                  <c:v>5.4762368873539993</c:v>
                </c:pt>
                <c:pt idx="2">
                  <c:v>6.3188430479655882</c:v>
                </c:pt>
                <c:pt idx="3">
                  <c:v>8.4293503622561108</c:v>
                </c:pt>
                <c:pt idx="4">
                  <c:v>6.8212019367830257</c:v>
                </c:pt>
                <c:pt idx="5">
                  <c:v>9.1893035884503877</c:v>
                </c:pt>
                <c:pt idx="6">
                  <c:v>10.43301368527155</c:v>
                </c:pt>
                <c:pt idx="7">
                  <c:v>10.445514605210327</c:v>
                </c:pt>
                <c:pt idx="8">
                  <c:v>10.213838863558165</c:v>
                </c:pt>
                <c:pt idx="10">
                  <c:v>4.4458355484298684</c:v>
                </c:pt>
                <c:pt idx="11">
                  <c:v>5.4215814698719642</c:v>
                </c:pt>
                <c:pt idx="12">
                  <c:v>6.3385970284064905</c:v>
                </c:pt>
                <c:pt idx="13">
                  <c:v>8.6617711015976884</c:v>
                </c:pt>
                <c:pt idx="14">
                  <c:v>7.1307315219863474</c:v>
                </c:pt>
                <c:pt idx="15">
                  <c:v>10.346967832086618</c:v>
                </c:pt>
                <c:pt idx="16">
                  <c:v>11.84692279824025</c:v>
                </c:pt>
                <c:pt idx="17">
                  <c:v>11.906083783427334</c:v>
                </c:pt>
                <c:pt idx="18">
                  <c:v>12.207685047520606</c:v>
                </c:pt>
                <c:pt idx="20">
                  <c:v>7.7833921575668388</c:v>
                </c:pt>
                <c:pt idx="21">
                  <c:v>8.5533224542974722</c:v>
                </c:pt>
                <c:pt idx="22">
                  <c:v>9.4370912768146997</c:v>
                </c:pt>
                <c:pt idx="23">
                  <c:v>13.833592481450369</c:v>
                </c:pt>
                <c:pt idx="24">
                  <c:v>10.13971906920737</c:v>
                </c:pt>
                <c:pt idx="25">
                  <c:v>14.971028369332927</c:v>
                </c:pt>
                <c:pt idx="26">
                  <c:v>17.825462001507852</c:v>
                </c:pt>
                <c:pt idx="27">
                  <c:v>17.564727889633474</c:v>
                </c:pt>
                <c:pt idx="28">
                  <c:v>20.162051161566868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499776"/>
        <c:axId val="183771904"/>
      </c:barChart>
      <c:catAx>
        <c:axId val="183499776"/>
        <c:scaling>
          <c:orientation val="minMax"/>
        </c:scaling>
        <c:delete val="0"/>
        <c:axPos val="b"/>
        <c:majorTickMark val="out"/>
        <c:minorTickMark val="none"/>
        <c:tickLblPos val="nextTo"/>
        <c:crossAx val="183771904"/>
        <c:crosses val="autoZero"/>
        <c:auto val="1"/>
        <c:lblAlgn val="ctr"/>
        <c:lblOffset val="100"/>
        <c:noMultiLvlLbl val="0"/>
      </c:catAx>
      <c:valAx>
        <c:axId val="183771904"/>
        <c:scaling>
          <c:orientation val="minMax"/>
          <c:max val="20.5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499776"/>
        <c:crosses val="autoZero"/>
        <c:crossBetween val="between"/>
        <c:majorUnit val="5"/>
      </c:valAx>
    </c:plotArea>
    <c:legend>
      <c:legendPos val="t"/>
      <c:layout>
        <c:manualLayout>
          <c:xMode val="edge"/>
          <c:yMode val="edge"/>
          <c:x val="0.30481394444444443"/>
          <c:y val="1.5119047619047619E-2"/>
          <c:w val="0.46756378818575206"/>
          <c:h val="6.9938690476190474E-2"/>
        </c:manualLayout>
      </c:layout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5835833333333335E-2"/>
          <c:y val="8.8769150353070619E-2"/>
          <c:w val="0.91140622222222212"/>
          <c:h val="0.54619838124578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BF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ALL!$A$32:$C$60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Heat</c:v>
                  </c:pt>
                  <c:pt idx="10">
                    <c:v>Histogram</c:v>
                  </c:pt>
                  <c:pt idx="20">
                    <c:v>Bodytrack</c:v>
                  </c:pt>
                </c:lvl>
              </c:multiLvlStrCache>
            </c:multiLvlStrRef>
          </c:cat>
          <c:val>
            <c:numRef>
              <c:f>ALL!$D$32:$D$60</c:f>
              <c:numCache>
                <c:formatCode>General</c:formatCode>
                <c:ptCount val="29"/>
                <c:pt idx="0">
                  <c:v>4.5911797314499241</c:v>
                </c:pt>
                <c:pt idx="1">
                  <c:v>5.4816394567828608</c:v>
                </c:pt>
                <c:pt idx="2">
                  <c:v>6.3526036192153628</c:v>
                </c:pt>
                <c:pt idx="3">
                  <c:v>8.5647860890880523</c:v>
                </c:pt>
                <c:pt idx="4">
                  <c:v>7.1493701643327583</c:v>
                </c:pt>
                <c:pt idx="5">
                  <c:v>10.091520375468207</c:v>
                </c:pt>
                <c:pt idx="6">
                  <c:v>12.025705834901856</c:v>
                </c:pt>
                <c:pt idx="7">
                  <c:v>12.466161221986845</c:v>
                </c:pt>
                <c:pt idx="8">
                  <c:v>14.318883268233334</c:v>
                </c:pt>
                <c:pt idx="10">
                  <c:v>3.1289246634970906</c:v>
                </c:pt>
                <c:pt idx="11">
                  <c:v>3.9068730399125218</c:v>
                </c:pt>
                <c:pt idx="12">
                  <c:v>4.5886528458503628</c:v>
                </c:pt>
                <c:pt idx="13">
                  <c:v>5.5312829612127477</c:v>
                </c:pt>
                <c:pt idx="14">
                  <c:v>5.0624935773647097</c:v>
                </c:pt>
                <c:pt idx="15">
                  <c:v>6.1531244732099371</c:v>
                </c:pt>
                <c:pt idx="16">
                  <c:v>6.7362950942085256</c:v>
                </c:pt>
                <c:pt idx="17">
                  <c:v>6.7438554698774622</c:v>
                </c:pt>
                <c:pt idx="18">
                  <c:v>6.3961285625593467</c:v>
                </c:pt>
                <c:pt idx="19">
                  <c:v>0</c:v>
                </c:pt>
                <c:pt idx="20">
                  <c:v>5.0141388174807195</c:v>
                </c:pt>
                <c:pt idx="21">
                  <c:v>5.8838612368024137</c:v>
                </c:pt>
                <c:pt idx="22">
                  <c:v>6.6912521440823332</c:v>
                </c:pt>
                <c:pt idx="23">
                  <c:v>9.4914841849148424</c:v>
                </c:pt>
                <c:pt idx="24">
                  <c:v>7.3882575757575761</c:v>
                </c:pt>
                <c:pt idx="25">
                  <c:v>10.571815718157181</c:v>
                </c:pt>
                <c:pt idx="26">
                  <c:v>13.268707482993197</c:v>
                </c:pt>
                <c:pt idx="27">
                  <c:v>13.405498281786942</c:v>
                </c:pt>
                <c:pt idx="28">
                  <c:v>15.793522267206479</c:v>
                </c:pt>
              </c:numCache>
            </c:numRef>
          </c:val>
        </c:ser>
        <c:ser>
          <c:idx val="1"/>
          <c:order val="1"/>
          <c:tx>
            <c:strRef>
              <c:f>ALL!$E$1</c:f>
              <c:strCache>
                <c:ptCount val="1"/>
                <c:pt idx="0">
                  <c:v>dHEFT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ALL!$A$32:$C$60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Heat</c:v>
                  </c:pt>
                  <c:pt idx="10">
                    <c:v>Histogram</c:v>
                  </c:pt>
                  <c:pt idx="20">
                    <c:v>Bodytrack</c:v>
                  </c:pt>
                </c:lvl>
              </c:multiLvlStrCache>
            </c:multiLvlStrRef>
          </c:cat>
          <c:val>
            <c:numRef>
              <c:f>ALL!$E$32:$E$60</c:f>
              <c:numCache>
                <c:formatCode>General</c:formatCode>
                <c:ptCount val="29"/>
                <c:pt idx="0">
                  <c:v>4.5907084642072631</c:v>
                </c:pt>
                <c:pt idx="1">
                  <c:v>5.4691711301880792</c:v>
                </c:pt>
                <c:pt idx="2">
                  <c:v>6.3799714693295293</c:v>
                </c:pt>
                <c:pt idx="3">
                  <c:v>8.7258750536543488</c:v>
                </c:pt>
                <c:pt idx="4">
                  <c:v>7.2351894392855982</c:v>
                </c:pt>
                <c:pt idx="5">
                  <c:v>10.555985649546827</c:v>
                </c:pt>
                <c:pt idx="6">
                  <c:v>12.660250240615976</c:v>
                </c:pt>
                <c:pt idx="7">
                  <c:v>13.415201871737956</c:v>
                </c:pt>
                <c:pt idx="8">
                  <c:v>15.866184191854689</c:v>
                </c:pt>
                <c:pt idx="10">
                  <c:v>3.1032423372413014</c:v>
                </c:pt>
                <c:pt idx="11">
                  <c:v>3.9573284468157222</c:v>
                </c:pt>
                <c:pt idx="12">
                  <c:v>4.6564870382254</c:v>
                </c:pt>
                <c:pt idx="13">
                  <c:v>5.4756313909168375</c:v>
                </c:pt>
                <c:pt idx="14">
                  <c:v>5.1864435433665195</c:v>
                </c:pt>
                <c:pt idx="15">
                  <c:v>6.4446893292851275</c:v>
                </c:pt>
                <c:pt idx="16">
                  <c:v>7.0691000940403592</c:v>
                </c:pt>
                <c:pt idx="17">
                  <c:v>7.2184026068648004</c:v>
                </c:pt>
                <c:pt idx="18">
                  <c:v>7.7783996884851847</c:v>
                </c:pt>
                <c:pt idx="19">
                  <c:v>0</c:v>
                </c:pt>
                <c:pt idx="20">
                  <c:v>5.1875</c:v>
                </c:pt>
                <c:pt idx="21">
                  <c:v>5.9016641452344931</c:v>
                </c:pt>
                <c:pt idx="22">
                  <c:v>6.6456558773424188</c:v>
                </c:pt>
                <c:pt idx="23">
                  <c:v>9.4227053140096615</c:v>
                </c:pt>
                <c:pt idx="24">
                  <c:v>4.4279228149829741</c:v>
                </c:pt>
                <c:pt idx="25">
                  <c:v>7.6791338582677167</c:v>
                </c:pt>
                <c:pt idx="26">
                  <c:v>7.23747680890538</c:v>
                </c:pt>
                <c:pt idx="27">
                  <c:v>11.177650429799426</c:v>
                </c:pt>
                <c:pt idx="28">
                  <c:v>14.394833948339484</c:v>
                </c:pt>
              </c:numCache>
            </c:numRef>
          </c:val>
        </c:ser>
        <c:ser>
          <c:idx val="2"/>
          <c:order val="2"/>
          <c:tx>
            <c:strRef>
              <c:f>ALL!$F$1</c:f>
              <c:strCache>
                <c:ptCount val="1"/>
                <c:pt idx="0">
                  <c:v>CATS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ALL!$A$32:$C$60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Heat</c:v>
                  </c:pt>
                  <c:pt idx="10">
                    <c:v>Histogram</c:v>
                  </c:pt>
                  <c:pt idx="20">
                    <c:v>Bodytrack</c:v>
                  </c:pt>
                </c:lvl>
              </c:multiLvlStrCache>
            </c:multiLvlStrRef>
          </c:cat>
          <c:val>
            <c:numRef>
              <c:f>ALL!$F$32:$F$60</c:f>
              <c:numCache>
                <c:formatCode>General</c:formatCode>
                <c:ptCount val="29"/>
                <c:pt idx="0">
                  <c:v>4.6084949405436602</c:v>
                </c:pt>
                <c:pt idx="1">
                  <c:v>5.5557267080745341</c:v>
                </c:pt>
                <c:pt idx="2">
                  <c:v>6.4348651837357185</c:v>
                </c:pt>
                <c:pt idx="3">
                  <c:v>8.9882229993166938</c:v>
                </c:pt>
                <c:pt idx="4">
                  <c:v>7.1116270194631728</c:v>
                </c:pt>
                <c:pt idx="5">
                  <c:v>10.586469724944372</c:v>
                </c:pt>
                <c:pt idx="6">
                  <c:v>12.88567477238677</c:v>
                </c:pt>
                <c:pt idx="7">
                  <c:v>13.556714155804789</c:v>
                </c:pt>
                <c:pt idx="8">
                  <c:v>15.928342474535222</c:v>
                </c:pt>
                <c:pt idx="10">
                  <c:v>3.2044038545783713</c:v>
                </c:pt>
                <c:pt idx="11">
                  <c:v>4.1352608967266589</c:v>
                </c:pt>
                <c:pt idx="12">
                  <c:v>4.8928146053178683</c:v>
                </c:pt>
                <c:pt idx="13">
                  <c:v>5.8099426789041653</c:v>
                </c:pt>
                <c:pt idx="14">
                  <c:v>5.2230072564969987</c:v>
                </c:pt>
                <c:pt idx="15">
                  <c:v>6.9544833365354455</c:v>
                </c:pt>
                <c:pt idx="16">
                  <c:v>7.429048772244558</c:v>
                </c:pt>
                <c:pt idx="17">
                  <c:v>7.8841650294186509</c:v>
                </c:pt>
                <c:pt idx="18">
                  <c:v>8.3215544241712962</c:v>
                </c:pt>
                <c:pt idx="19">
                  <c:v>0</c:v>
                </c:pt>
                <c:pt idx="20">
                  <c:v>5.2787550744248986</c:v>
                </c:pt>
                <c:pt idx="21">
                  <c:v>6.2516025641025639</c:v>
                </c:pt>
                <c:pt idx="22">
                  <c:v>7.2107208872458406</c:v>
                </c:pt>
                <c:pt idx="23">
                  <c:v>10.185378590078329</c:v>
                </c:pt>
                <c:pt idx="24">
                  <c:v>8.0102669404517446</c:v>
                </c:pt>
                <c:pt idx="25">
                  <c:v>11.75</c:v>
                </c:pt>
                <c:pt idx="26">
                  <c:v>14.555970149253731</c:v>
                </c:pt>
                <c:pt idx="27">
                  <c:v>15.178988326848248</c:v>
                </c:pt>
                <c:pt idx="28">
                  <c:v>18.228971962616821</c:v>
                </c:pt>
              </c:numCache>
            </c:numRef>
          </c:val>
        </c:ser>
        <c:ser>
          <c:idx val="3"/>
          <c:order val="3"/>
          <c:tx>
            <c:strRef>
              <c:f>ALL!$G$1</c:f>
              <c:strCache>
                <c:ptCount val="1"/>
                <c:pt idx="0">
                  <c:v>CPATH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ALL!$A$32:$C$60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Heat</c:v>
                  </c:pt>
                  <c:pt idx="10">
                    <c:v>Histogram</c:v>
                  </c:pt>
                  <c:pt idx="20">
                    <c:v>Bodytrack</c:v>
                  </c:pt>
                </c:lvl>
              </c:multiLvlStrCache>
            </c:multiLvlStrRef>
          </c:cat>
          <c:val>
            <c:numRef>
              <c:f>ALL!$G$32:$G$60</c:f>
              <c:numCache>
                <c:formatCode>General</c:formatCode>
                <c:ptCount val="29"/>
                <c:pt idx="0">
                  <c:v>4.1426851182867415</c:v>
                </c:pt>
                <c:pt idx="1">
                  <c:v>4.9513539844563033</c:v>
                </c:pt>
                <c:pt idx="2">
                  <c:v>5.7304153960484845</c:v>
                </c:pt>
                <c:pt idx="3">
                  <c:v>7.3713739451476794</c:v>
                </c:pt>
                <c:pt idx="4">
                  <c:v>6.2948429230942455</c:v>
                </c:pt>
                <c:pt idx="5">
                  <c:v>8.4864516129032257</c:v>
                </c:pt>
                <c:pt idx="6">
                  <c:v>9.5444961372657815</c:v>
                </c:pt>
                <c:pt idx="7">
                  <c:v>10.287436168744536</c:v>
                </c:pt>
                <c:pt idx="8">
                  <c:v>11.454666530068641</c:v>
                </c:pt>
                <c:pt idx="10">
                  <c:v>3.1164878891798984</c:v>
                </c:pt>
                <c:pt idx="11">
                  <c:v>3.9763344117154493</c:v>
                </c:pt>
                <c:pt idx="12">
                  <c:v>4.6947272232994823</c:v>
                </c:pt>
                <c:pt idx="13">
                  <c:v>5.8226126143405788</c:v>
                </c:pt>
                <c:pt idx="14">
                  <c:v>5.1344052707674752</c:v>
                </c:pt>
                <c:pt idx="15">
                  <c:v>6.3349453476511162</c:v>
                </c:pt>
                <c:pt idx="16">
                  <c:v>7.1762140610940177</c:v>
                </c:pt>
                <c:pt idx="17">
                  <c:v>7.3034594840028202</c:v>
                </c:pt>
                <c:pt idx="18">
                  <c:v>7.6671098404933229</c:v>
                </c:pt>
                <c:pt idx="19">
                  <c:v>0</c:v>
                </c:pt>
                <c:pt idx="20">
                  <c:v>5.2645074224021595</c:v>
                </c:pt>
                <c:pt idx="21">
                  <c:v>6.2416</c:v>
                </c:pt>
                <c:pt idx="22">
                  <c:v>7.1974169741697418</c:v>
                </c:pt>
                <c:pt idx="23">
                  <c:v>10.132467532467533</c:v>
                </c:pt>
                <c:pt idx="24">
                  <c:v>7.9938524590163933</c:v>
                </c:pt>
                <c:pt idx="25">
                  <c:v>11.714714714714715</c:v>
                </c:pt>
                <c:pt idx="26">
                  <c:v>14.50185873605948</c:v>
                </c:pt>
                <c:pt idx="27">
                  <c:v>15.061776061776062</c:v>
                </c:pt>
                <c:pt idx="28">
                  <c:v>18.060185185185187</c:v>
                </c:pt>
              </c:numCache>
            </c:numRef>
          </c:val>
        </c:ser>
        <c:ser>
          <c:idx val="4"/>
          <c:order val="4"/>
          <c:tx>
            <c:strRef>
              <c:f>ALL!$H$1</c:f>
              <c:strCache>
                <c:ptCount val="1"/>
                <c:pt idx="0">
                  <c:v>HYBRID</c:v>
                </c:pt>
              </c:strCache>
            </c:strRef>
          </c:tx>
          <c:spPr>
            <a:pattFill prst="wdUpDiag">
              <a:fgClr>
                <a:schemeClr val="tx2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ALL!$A$32:$C$60</c:f>
              <c:multiLvlStrCache>
                <c:ptCount val="2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  <c:pt idx="10">
                    <c:v>1</c:v>
                  </c:pt>
                  <c:pt idx="11">
                    <c:v>1</c:v>
                  </c:pt>
                  <c:pt idx="12">
                    <c:v>1</c:v>
                  </c:pt>
                  <c:pt idx="13">
                    <c:v>2</c:v>
                  </c:pt>
                  <c:pt idx="14">
                    <c:v>1</c:v>
                  </c:pt>
                  <c:pt idx="15">
                    <c:v>2</c:v>
                  </c:pt>
                  <c:pt idx="16">
                    <c:v>3</c:v>
                  </c:pt>
                  <c:pt idx="17">
                    <c:v>3</c:v>
                  </c:pt>
                  <c:pt idx="18">
                    <c:v>4</c:v>
                  </c:pt>
                  <c:pt idx="20">
                    <c:v>1</c:v>
                  </c:pt>
                  <c:pt idx="21">
                    <c:v>1</c:v>
                  </c:pt>
                  <c:pt idx="22">
                    <c:v>1</c:v>
                  </c:pt>
                  <c:pt idx="23">
                    <c:v>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3</c:v>
                  </c:pt>
                  <c:pt idx="2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  <c:pt idx="10">
                    <c:v>2</c:v>
                  </c:pt>
                  <c:pt idx="11">
                    <c:v>3</c:v>
                  </c:pt>
                  <c:pt idx="12">
                    <c:v>4</c:v>
                  </c:pt>
                  <c:pt idx="14">
                    <c:v>5</c:v>
                  </c:pt>
                  <c:pt idx="15">
                    <c:v>6</c:v>
                  </c:pt>
                  <c:pt idx="17">
                    <c:v>7</c:v>
                  </c:pt>
                  <c:pt idx="18">
                    <c:v>8</c:v>
                  </c:pt>
                  <c:pt idx="20">
                    <c:v>2</c:v>
                  </c:pt>
                  <c:pt idx="21">
                    <c:v>3</c:v>
                  </c:pt>
                  <c:pt idx="22">
                    <c:v>4</c:v>
                  </c:pt>
                  <c:pt idx="24">
                    <c:v>5</c:v>
                  </c:pt>
                  <c:pt idx="25">
                    <c:v>6</c:v>
                  </c:pt>
                  <c:pt idx="27">
                    <c:v>7</c:v>
                  </c:pt>
                  <c:pt idx="28">
                    <c:v>8</c:v>
                  </c:pt>
                </c:lvl>
                <c:lvl>
                  <c:pt idx="0">
                    <c:v>Heat</c:v>
                  </c:pt>
                  <c:pt idx="10">
                    <c:v>Histogram</c:v>
                  </c:pt>
                  <c:pt idx="20">
                    <c:v>Bodytrack</c:v>
                  </c:pt>
                </c:lvl>
              </c:multiLvlStrCache>
            </c:multiLvlStrRef>
          </c:cat>
          <c:val>
            <c:numRef>
              <c:f>ALL!$H$32:$H$60</c:f>
              <c:numCache>
                <c:formatCode>General</c:formatCode>
                <c:ptCount val="29"/>
                <c:pt idx="0">
                  <c:v>4.5863773406895412</c:v>
                </c:pt>
                <c:pt idx="1">
                  <c:v>5.5138080678567905</c:v>
                </c:pt>
                <c:pt idx="2">
                  <c:v>6.3989583929491216</c:v>
                </c:pt>
                <c:pt idx="3">
                  <c:v>8.9465093018603721</c:v>
                </c:pt>
                <c:pt idx="4">
                  <c:v>7.0337820835430289</c:v>
                </c:pt>
                <c:pt idx="5">
                  <c:v>10.532617399086242</c:v>
                </c:pt>
                <c:pt idx="6">
                  <c:v>12.873805411629247</c:v>
                </c:pt>
                <c:pt idx="7">
                  <c:v>13.573171471927161</c:v>
                </c:pt>
                <c:pt idx="8">
                  <c:v>15.869562131857212</c:v>
                </c:pt>
                <c:pt idx="10">
                  <c:v>3.2106090704904697</c:v>
                </c:pt>
                <c:pt idx="11">
                  <c:v>4.1149381762670627</c:v>
                </c:pt>
                <c:pt idx="12">
                  <c:v>4.8973462790670821</c:v>
                </c:pt>
                <c:pt idx="13">
                  <c:v>5.7747374947551133</c:v>
                </c:pt>
                <c:pt idx="14">
                  <c:v>5.2868500381535339</c:v>
                </c:pt>
                <c:pt idx="15">
                  <c:v>6.8288561589540091</c:v>
                </c:pt>
                <c:pt idx="16">
                  <c:v>7.467104033520445</c:v>
                </c:pt>
                <c:pt idx="17">
                  <c:v>7.795405152128243</c:v>
                </c:pt>
                <c:pt idx="18">
                  <c:v>8.132709333692139</c:v>
                </c:pt>
                <c:pt idx="19">
                  <c:v>0</c:v>
                </c:pt>
                <c:pt idx="20">
                  <c:v>5.2716216216216214</c:v>
                </c:pt>
                <c:pt idx="21">
                  <c:v>6.2416</c:v>
                </c:pt>
                <c:pt idx="22">
                  <c:v>7.1841620626151013</c:v>
                </c:pt>
                <c:pt idx="23">
                  <c:v>10.132467532467533</c:v>
                </c:pt>
                <c:pt idx="24">
                  <c:v>7.9938524590163933</c:v>
                </c:pt>
                <c:pt idx="25">
                  <c:v>11.714714714714715</c:v>
                </c:pt>
                <c:pt idx="26">
                  <c:v>14.555970149253731</c:v>
                </c:pt>
                <c:pt idx="27">
                  <c:v>15.120155038759689</c:v>
                </c:pt>
                <c:pt idx="28">
                  <c:v>18.144186046511628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5286016"/>
        <c:axId val="185300096"/>
      </c:barChart>
      <c:catAx>
        <c:axId val="1852860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85300096"/>
        <c:crosses val="autoZero"/>
        <c:auto val="1"/>
        <c:lblAlgn val="ctr"/>
        <c:lblOffset val="100"/>
        <c:noMultiLvlLbl val="0"/>
      </c:catAx>
      <c:valAx>
        <c:axId val="185300096"/>
        <c:scaling>
          <c:orientation val="minMax"/>
          <c:max val="20.5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5286016"/>
        <c:crosses val="autoZero"/>
        <c:crossBetween val="between"/>
        <c:majorUnit val="5"/>
      </c:valAx>
    </c:plotArea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chemeClr val="accent1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'Integral Histogram 4K 512'!$A$18:$B$26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AVERAGE!$T$15:$T$23</c:f>
              <c:numCache>
                <c:formatCode>General</c:formatCode>
                <c:ptCount val="9"/>
                <c:pt idx="0">
                  <c:v>1.0654877527164957</c:v>
                </c:pt>
                <c:pt idx="1">
                  <c:v>1.0634677849560044</c:v>
                </c:pt>
                <c:pt idx="2">
                  <c:v>1.0792323626860454</c:v>
                </c:pt>
                <c:pt idx="3">
                  <c:v>1.101995244322131</c:v>
                </c:pt>
                <c:pt idx="4">
                  <c:v>1.0744843159066571</c:v>
                </c:pt>
                <c:pt idx="5">
                  <c:v>1.135792145438296</c:v>
                </c:pt>
                <c:pt idx="6">
                  <c:v>1.1374824102248209</c:v>
                </c:pt>
                <c:pt idx="7">
                  <c:v>1.1661992005813779</c:v>
                </c:pt>
                <c:pt idx="8">
                  <c:v>1.1774726418034114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chemeClr val="accent2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val>
            <c:numRef>
              <c:f>AVERAGE!$T$27:$T$35</c:f>
              <c:numCache>
                <c:formatCode>General</c:formatCode>
                <c:ptCount val="9"/>
                <c:pt idx="0">
                  <c:v>1.0653391632194034</c:v>
                </c:pt>
                <c:pt idx="1">
                  <c:v>1.058244545402848</c:v>
                </c:pt>
                <c:pt idx="2">
                  <c:v>1.0774354855449748</c:v>
                </c:pt>
                <c:pt idx="3">
                  <c:v>1.0961683526063233</c:v>
                </c:pt>
                <c:pt idx="4">
                  <c:v>1.072747334285383</c:v>
                </c:pt>
                <c:pt idx="5">
                  <c:v>1.1140786464890815</c:v>
                </c:pt>
                <c:pt idx="6">
                  <c:v>1.1223194405245021</c:v>
                </c:pt>
                <c:pt idx="7">
                  <c:v>1.1428253069174363</c:v>
                </c:pt>
                <c:pt idx="8">
                  <c:v>1.1505443847600323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chemeClr val="accent3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val>
            <c:numRef>
              <c:f>AVERAGE!$T$39:$T$47</c:f>
              <c:numCache>
                <c:formatCode>General</c:formatCode>
                <c:ptCount val="9"/>
                <c:pt idx="0">
                  <c:v>1.0640300451930842</c:v>
                </c:pt>
                <c:pt idx="1">
                  <c:v>1.05730759295164</c:v>
                </c:pt>
                <c:pt idx="2">
                  <c:v>1.0730736672316232</c:v>
                </c:pt>
                <c:pt idx="3">
                  <c:v>1.0897515415132635</c:v>
                </c:pt>
                <c:pt idx="4">
                  <c:v>1.0587964101786278</c:v>
                </c:pt>
                <c:pt idx="5">
                  <c:v>1.1061515626386902</c:v>
                </c:pt>
                <c:pt idx="6">
                  <c:v>1.1045884304751623</c:v>
                </c:pt>
                <c:pt idx="7">
                  <c:v>1.128817593620056</c:v>
                </c:pt>
                <c:pt idx="8">
                  <c:v>1.1422683555524622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val>
            <c:numRef>
              <c:f>AVERAGE!$T$51:$T$59</c:f>
              <c:numCache>
                <c:formatCode>General</c:formatCode>
                <c:ptCount val="9"/>
                <c:pt idx="0">
                  <c:v>1.0610626505708574</c:v>
                </c:pt>
                <c:pt idx="1">
                  <c:v>1.0493541884300854</c:v>
                </c:pt>
                <c:pt idx="2">
                  <c:v>1.0675836440619153</c:v>
                </c:pt>
                <c:pt idx="3">
                  <c:v>1.0860580732005907</c:v>
                </c:pt>
                <c:pt idx="4">
                  <c:v>1.0576124473295694</c:v>
                </c:pt>
                <c:pt idx="5">
                  <c:v>1.0933568456356475</c:v>
                </c:pt>
                <c:pt idx="6">
                  <c:v>1.1105737871203429</c:v>
                </c:pt>
                <c:pt idx="7">
                  <c:v>1.1271622599456819</c:v>
                </c:pt>
                <c:pt idx="8">
                  <c:v>1.133518227156842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1164416"/>
        <c:axId val="151171072"/>
      </c:barChart>
      <c:lineChart>
        <c:grouping val="standard"/>
        <c:varyColors val="0"/>
        <c:ser>
          <c:idx val="8"/>
          <c:order val="4"/>
          <c:tx>
            <c:v>BF</c:v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AVERAGE!$U$3:$U$11</c:f>
              <c:numCache>
                <c:formatCode>General</c:formatCode>
                <c:ptCount val="9"/>
                <c:pt idx="0">
                  <c:v>3.389318919757546</c:v>
                </c:pt>
                <c:pt idx="1">
                  <c:v>4.2299610456336616</c:v>
                </c:pt>
                <c:pt idx="2">
                  <c:v>4.9249349937618545</c:v>
                </c:pt>
                <c:pt idx="3">
                  <c:v>6.122984139524962</c:v>
                </c:pt>
                <c:pt idx="4">
                  <c:v>5.6328876687737672</c:v>
                </c:pt>
                <c:pt idx="5">
                  <c:v>7.2200793073115834</c:v>
                </c:pt>
                <c:pt idx="6">
                  <c:v>8.2480399964704851</c:v>
                </c:pt>
                <c:pt idx="7">
                  <c:v>8.5748627202470047</c:v>
                </c:pt>
                <c:pt idx="8">
                  <c:v>9.6031718259788086</c:v>
                </c:pt>
              </c:numCache>
            </c:numRef>
          </c:val>
          <c:smooth val="0"/>
        </c:ser>
        <c:ser>
          <c:idx val="7"/>
          <c:order val="5"/>
          <c:tx>
            <c:v>2DS STRICT-sp</c:v>
          </c:tx>
          <c:spPr>
            <a:ln w="9525">
              <a:solidFill>
                <a:sysClr val="windowText" lastClr="000000"/>
              </a:solidFill>
            </a:ln>
          </c:spPr>
          <c:marker>
            <c:spPr>
              <a:solidFill>
                <a:schemeClr val="accent4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AVERAGE!$U$51:$U$59</c:f>
              <c:numCache>
                <c:formatCode>General</c:formatCode>
                <c:ptCount val="9"/>
                <c:pt idx="0">
                  <c:v>3.5834425708330699</c:v>
                </c:pt>
                <c:pt idx="1">
                  <c:v>4.4309387212329225</c:v>
                </c:pt>
                <c:pt idx="2">
                  <c:v>5.2540802671055902</c:v>
                </c:pt>
                <c:pt idx="3">
                  <c:v>6.6594198905890183</c:v>
                </c:pt>
                <c:pt idx="4">
                  <c:v>5.9554796950748736</c:v>
                </c:pt>
                <c:pt idx="5">
                  <c:v>7.8935737481687935</c:v>
                </c:pt>
                <c:pt idx="6">
                  <c:v>9.1624320100349266</c:v>
                </c:pt>
                <c:pt idx="7">
                  <c:v>9.6515739560102549</c:v>
                </c:pt>
                <c:pt idx="8">
                  <c:v>10.865256521684516</c:v>
                </c:pt>
              </c:numCache>
            </c:numRef>
          </c:val>
          <c:smooth val="0"/>
        </c:ser>
        <c:ser>
          <c:idx val="6"/>
          <c:order val="6"/>
          <c:tx>
            <c:v>2DS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triangle"/>
            <c:size val="7"/>
            <c:spPr>
              <a:solidFill>
                <a:schemeClr val="accent3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AVERAGE!$U$39:$U$47</c:f>
              <c:numCache>
                <c:formatCode>General</c:formatCode>
                <c:ptCount val="9"/>
                <c:pt idx="0">
                  <c:v>3.5933909036905924</c:v>
                </c:pt>
                <c:pt idx="1">
                  <c:v>4.4639853621580841</c:v>
                </c:pt>
                <c:pt idx="2">
                  <c:v>5.2776609495838782</c:v>
                </c:pt>
                <c:pt idx="3">
                  <c:v>6.6681606944441594</c:v>
                </c:pt>
                <c:pt idx="4">
                  <c:v>5.9588392582264271</c:v>
                </c:pt>
                <c:pt idx="5">
                  <c:v>7.9873875700982868</c:v>
                </c:pt>
                <c:pt idx="6">
                  <c:v>9.1244013817872673</c:v>
                </c:pt>
                <c:pt idx="7">
                  <c:v>9.6516926922334321</c:v>
                </c:pt>
                <c:pt idx="8">
                  <c:v>10.915030809832739</c:v>
                </c:pt>
              </c:numCache>
            </c:numRef>
          </c:val>
          <c:smooth val="0"/>
        </c:ser>
        <c:ser>
          <c:idx val="5"/>
          <c:order val="7"/>
          <c:tx>
            <c:v>SS STRICT-sp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AVERAGE!$U$27:$U$35</c:f>
              <c:numCache>
                <c:formatCode>General</c:formatCode>
                <c:ptCount val="9"/>
                <c:pt idx="0">
                  <c:v>3.5988990019271001</c:v>
                </c:pt>
                <c:pt idx="1">
                  <c:v>4.4695275508126091</c:v>
                </c:pt>
                <c:pt idx="2">
                  <c:v>5.3030999850175196</c:v>
                </c:pt>
                <c:pt idx="3">
                  <c:v>6.7202636343238238</c:v>
                </c:pt>
                <c:pt idx="4">
                  <c:v>6.0433201983864064</c:v>
                </c:pt>
                <c:pt idx="5">
                  <c:v>8.0325341468931217</c:v>
                </c:pt>
                <c:pt idx="6">
                  <c:v>9.2593382566023124</c:v>
                </c:pt>
                <c:pt idx="7">
                  <c:v>9.7804363595987187</c:v>
                </c:pt>
                <c:pt idx="8">
                  <c:v>11.022750221468508</c:v>
                </c:pt>
              </c:numCache>
            </c:numRef>
          </c:val>
          <c:smooth val="0"/>
        </c:ser>
        <c:ser>
          <c:idx val="4"/>
          <c:order val="8"/>
          <c:tx>
            <c:v>SS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chemeClr val="accent1"/>
              </a:solidFill>
              <a:ln w="12700">
                <a:solidFill>
                  <a:sysClr val="windowText" lastClr="000000"/>
                </a:solidFill>
              </a:ln>
            </c:spPr>
          </c:marker>
          <c:val>
            <c:numRef>
              <c:f>AVERAGE!$U$15:$U$23</c:f>
              <c:numCache>
                <c:formatCode>General</c:formatCode>
                <c:ptCount val="9"/>
                <c:pt idx="0">
                  <c:v>3.5962418997870556</c:v>
                </c:pt>
                <c:pt idx="1">
                  <c:v>4.4911077898128431</c:v>
                </c:pt>
                <c:pt idx="2">
                  <c:v>5.3172910158278599</c:v>
                </c:pt>
                <c:pt idx="3">
                  <c:v>6.7517518092823092</c:v>
                </c:pt>
                <c:pt idx="4">
                  <c:v>6.0505639516949943</c:v>
                </c:pt>
                <c:pt idx="5">
                  <c:v>8.1893608257691195</c:v>
                </c:pt>
                <c:pt idx="6">
                  <c:v>9.3922051529192565</c:v>
                </c:pt>
                <c:pt idx="7">
                  <c:v>9.9695289958895454</c:v>
                </c:pt>
                <c:pt idx="8">
                  <c:v>11.262364541821437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183360"/>
        <c:axId val="151172992"/>
      </c:lineChart>
      <c:catAx>
        <c:axId val="1511644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s-ES" sz="1100"/>
                  <a:t>Number of big cores</a:t>
                </a:r>
                <a:br>
                  <a:rPr lang="es-ES" sz="1100"/>
                </a:br>
                <a:r>
                  <a:rPr lang="es-ES" sz="1100"/>
                  <a:t>Total number of cores</a:t>
                </a:r>
              </a:p>
            </c:rich>
          </c:tx>
          <c:layout>
            <c:manualLayout>
              <c:xMode val="edge"/>
              <c:yMode val="edge"/>
              <c:x val="0.38462108329264394"/>
              <c:y val="0.8612368055555556"/>
            </c:manualLayout>
          </c:layout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51171072"/>
        <c:crossesAt val="0.95000000000000007"/>
        <c:auto val="1"/>
        <c:lblAlgn val="ctr"/>
        <c:lblOffset val="100"/>
        <c:noMultiLvlLbl val="0"/>
      </c:catAx>
      <c:valAx>
        <c:axId val="151171072"/>
        <c:scaling>
          <c:orientation val="minMax"/>
          <c:max val="1.35"/>
          <c:min val="0.95000000000000007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s-ES" sz="1100"/>
                  <a:t>Improvement over BF (bars)</a:t>
                </a:r>
              </a:p>
            </c:rich>
          </c:tx>
          <c:layout>
            <c:manualLayout>
              <c:xMode val="edge"/>
              <c:yMode val="edge"/>
              <c:x val="1.700595238095238E-3"/>
              <c:y val="0.10562777777777778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51164416"/>
        <c:crosses val="autoZero"/>
        <c:crossBetween val="between"/>
        <c:majorUnit val="5.000000000000001E-2"/>
      </c:valAx>
      <c:valAx>
        <c:axId val="151172992"/>
        <c:scaling>
          <c:orientation val="minMax"/>
          <c:max val="12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s-ES" sz="1100"/>
                  <a:t>Speedup over little (lines)</a:t>
                </a:r>
              </a:p>
            </c:rich>
          </c:tx>
          <c:layout>
            <c:manualLayout>
              <c:xMode val="edge"/>
              <c:yMode val="edge"/>
              <c:x val="0.95857886444379992"/>
              <c:y val="0.1197277777777777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51183360"/>
        <c:crosses val="max"/>
        <c:crossBetween val="between"/>
      </c:valAx>
      <c:catAx>
        <c:axId val="151183360"/>
        <c:scaling>
          <c:orientation val="minMax"/>
        </c:scaling>
        <c:delete val="1"/>
        <c:axPos val="b"/>
        <c:majorTickMark val="out"/>
        <c:minorTickMark val="none"/>
        <c:tickLblPos val="nextTo"/>
        <c:crossAx val="151172992"/>
        <c:crosses val="autoZero"/>
        <c:auto val="1"/>
        <c:lblAlgn val="ctr"/>
        <c:lblOffset val="100"/>
        <c:noMultiLvlLbl val="0"/>
      </c:catAx>
    </c:plotArea>
    <c:legend>
      <c:legendPos val="r"/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ayout>
        <c:manualLayout>
          <c:xMode val="edge"/>
          <c:yMode val="edge"/>
          <c:x val="2.5234126984126984E-3"/>
          <c:y val="2.8607291666666666E-2"/>
          <c:w val="0.98760773809523805"/>
          <c:h val="6.4295486111111105E-2"/>
        </c:manualLayout>
      </c:layout>
      <c:overlay val="0"/>
      <c:txPr>
        <a:bodyPr/>
        <a:lstStyle/>
        <a:p>
          <a:pPr>
            <a:defRPr sz="105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319808"/>
        <c:axId val="185321344"/>
      </c:lineChart>
      <c:catAx>
        <c:axId val="1853198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85321344"/>
        <c:crosses val="autoZero"/>
        <c:auto val="1"/>
        <c:lblAlgn val="ctr"/>
        <c:lblOffset val="100"/>
        <c:noMultiLvlLbl val="0"/>
      </c:catAx>
      <c:valAx>
        <c:axId val="18532134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s-ES" sz="1600" baseline="0" dirty="0" smtClean="0"/>
                  <a:t> </a:t>
                </a:r>
                <a:r>
                  <a:rPr lang="es-ES" sz="1600" dirty="0" err="1" smtClean="0"/>
                  <a:t>Speedup</a:t>
                </a:r>
                <a:r>
                  <a:rPr lang="es-ES" sz="1600" dirty="0" smtClean="0"/>
                  <a:t> </a:t>
                </a:r>
                <a:r>
                  <a:rPr lang="es-ES" sz="1600" dirty="0" err="1"/>
                  <a:t>over</a:t>
                </a:r>
                <a:r>
                  <a:rPr lang="es-ES" sz="1600" baseline="0" dirty="0"/>
                  <a:t> </a:t>
                </a:r>
                <a:r>
                  <a:rPr lang="es-ES" sz="1600" baseline="0" dirty="0" err="1" smtClean="0"/>
                  <a:t>little</a:t>
                </a:r>
                <a:r>
                  <a:rPr lang="es-ES" sz="1600" baseline="0" dirty="0" smtClean="0"/>
                  <a:t> </a:t>
                </a:r>
                <a:endParaRPr lang="es-E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85319808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47269245342919"/>
          <c:y val="0.13279969135802469"/>
          <c:w val="0.80429009750955127"/>
          <c:h val="0.58490279668921741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comparison!$X$3</c:f>
              <c:strCache>
                <c:ptCount val="1"/>
                <c:pt idx="0">
                  <c:v>Deps</c:v>
                </c:pt>
              </c:strCache>
            </c:strRef>
          </c:tx>
          <c:invertIfNegative val="0"/>
          <c:dPt>
            <c:idx val="18"/>
            <c:invertIfNegative val="0"/>
            <c:bubble3D val="0"/>
          </c:dPt>
          <c:cat>
            <c:multiLvlStrRef>
              <c:f>comparison!$A$4:$B$10</c:f>
              <c:multiLvlStrCache>
                <c:ptCount val="7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</c:lvl>
                <c:lvl>
                  <c:pt idx="0">
                    <c:v>Number of Cores</c:v>
                  </c:pt>
                </c:lvl>
              </c:multiLvlStrCache>
            </c:multiLvlStrRef>
          </c:cat>
          <c:val>
            <c:numRef>
              <c:f>comparison!$X$4:$X$10</c:f>
              <c:numCache>
                <c:formatCode>General</c:formatCode>
                <c:ptCount val="7"/>
                <c:pt idx="0">
                  <c:v>1.0413740468077224</c:v>
                </c:pt>
                <c:pt idx="1">
                  <c:v>1.0291445388246536</c:v>
                </c:pt>
                <c:pt idx="2">
                  <c:v>1.0348823673510468</c:v>
                </c:pt>
                <c:pt idx="3">
                  <c:v>1.1278202670715158</c:v>
                </c:pt>
                <c:pt idx="4">
                  <c:v>1.2789264613375051</c:v>
                </c:pt>
                <c:pt idx="5">
                  <c:v>1.4723474951050128</c:v>
                </c:pt>
                <c:pt idx="6">
                  <c:v>1.5408783717410757</c:v>
                </c:pt>
              </c:numCache>
            </c:numRef>
          </c:val>
        </c:ser>
        <c:ser>
          <c:idx val="1"/>
          <c:order val="1"/>
          <c:tx>
            <c:strRef>
              <c:f>comparison!$W$3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cat>
            <c:multiLvlStrRef>
              <c:f>comparison!$A$4:$B$10</c:f>
              <c:multiLvlStrCache>
                <c:ptCount val="7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</c:lvl>
                <c:lvl>
                  <c:pt idx="0">
                    <c:v>Number of Cores</c:v>
                  </c:pt>
                </c:lvl>
              </c:multiLvlStrCache>
            </c:multiLvlStrRef>
          </c:cat>
          <c:val>
            <c:numRef>
              <c:f>comparison!$W$4:$W$10</c:f>
              <c:numCache>
                <c:formatCode>General</c:formatCode>
                <c:ptCount val="7"/>
                <c:pt idx="0">
                  <c:v>1.2182354973644474</c:v>
                </c:pt>
                <c:pt idx="1">
                  <c:v>1.4723233509969165</c:v>
                </c:pt>
                <c:pt idx="2">
                  <c:v>1.9037063225576376</c:v>
                </c:pt>
                <c:pt idx="3">
                  <c:v>2.3354774529159528</c:v>
                </c:pt>
                <c:pt idx="4">
                  <c:v>2.8060414845163475</c:v>
                </c:pt>
                <c:pt idx="5">
                  <c:v>3.1336155179699072</c:v>
                </c:pt>
                <c:pt idx="6">
                  <c:v>3.2909837585254995</c:v>
                </c:pt>
              </c:numCache>
            </c:numRef>
          </c:val>
        </c:ser>
        <c:ser>
          <c:idx val="0"/>
          <c:order val="2"/>
          <c:tx>
            <c:strRef>
              <c:f>comparison!$V$3</c:f>
              <c:strCache>
                <c:ptCount val="1"/>
                <c:pt idx="0">
                  <c:v>TaskGenX</c:v>
                </c:pt>
              </c:strCache>
            </c:strRef>
          </c:tx>
          <c:invertIfNegative val="0"/>
          <c:cat>
            <c:multiLvlStrRef>
              <c:f>comparison!$A$4:$B$10</c:f>
              <c:multiLvlStrCache>
                <c:ptCount val="7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</c:lvl>
                <c:lvl>
                  <c:pt idx="0">
                    <c:v>Number of Cores</c:v>
                  </c:pt>
                </c:lvl>
              </c:multiLvlStrCache>
            </c:multiLvlStrRef>
          </c:cat>
          <c:val>
            <c:numRef>
              <c:f>comparison!$V$4:$V$10</c:f>
              <c:numCache>
                <c:formatCode>General</c:formatCode>
                <c:ptCount val="7"/>
                <c:pt idx="0">
                  <c:v>1.1183571674747248</c:v>
                </c:pt>
                <c:pt idx="1">
                  <c:v>1.3239128434372072</c:v>
                </c:pt>
                <c:pt idx="2">
                  <c:v>1.8832521490452498</c:v>
                </c:pt>
                <c:pt idx="3">
                  <c:v>2.9623936239185737</c:v>
                </c:pt>
                <c:pt idx="4">
                  <c:v>4.0431221040696537</c:v>
                </c:pt>
                <c:pt idx="5">
                  <c:v>5.6419151611314682</c:v>
                </c:pt>
                <c:pt idx="6">
                  <c:v>6.3269757656109382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5143680"/>
        <c:axId val="425150336"/>
      </c:barChart>
      <c:catAx>
        <c:axId val="425143680"/>
        <c:scaling>
          <c:orientation val="minMax"/>
        </c:scaling>
        <c:delete val="0"/>
        <c:axPos val="b"/>
        <c:majorTickMark val="out"/>
        <c:minorTickMark val="none"/>
        <c:tickLblPos val="nextTo"/>
        <c:crossAx val="425150336"/>
        <c:crosses val="autoZero"/>
        <c:auto val="1"/>
        <c:lblAlgn val="ctr"/>
        <c:lblOffset val="100"/>
        <c:noMultiLvlLbl val="0"/>
      </c:catAx>
      <c:valAx>
        <c:axId val="425150336"/>
        <c:scaling>
          <c:orientation val="minMax"/>
          <c:max val="7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Improvement over baseline</a:t>
                </a:r>
              </a:p>
            </c:rich>
          </c:tx>
          <c:layout>
            <c:manualLayout>
              <c:xMode val="edge"/>
              <c:yMode val="edge"/>
              <c:x val="1.3299267380648301E-2"/>
              <c:y val="0.10811295313795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2514368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47269245342919"/>
          <c:y val="0.13279969135802469"/>
          <c:w val="0.80429009750955127"/>
          <c:h val="0.58490279668921741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comparison!$X$3</c:f>
              <c:strCache>
                <c:ptCount val="1"/>
                <c:pt idx="0">
                  <c:v>Deps</c:v>
                </c:pt>
              </c:strCache>
            </c:strRef>
          </c:tx>
          <c:invertIfNegative val="0"/>
          <c:dPt>
            <c:idx val="18"/>
            <c:invertIfNegative val="0"/>
            <c:bubble3D val="0"/>
          </c:dPt>
          <c:cat>
            <c:multiLvlStrRef>
              <c:f>comparison!$A$4:$B$10</c:f>
              <c:multiLvlStrCache>
                <c:ptCount val="7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</c:lvl>
                <c:lvl>
                  <c:pt idx="0">
                    <c:v>Number of Cores</c:v>
                  </c:pt>
                </c:lvl>
              </c:multiLvlStrCache>
            </c:multiLvlStrRef>
          </c:cat>
          <c:val>
            <c:numRef>
              <c:f>comparison!$X$4:$X$10</c:f>
              <c:numCache>
                <c:formatCode>General</c:formatCode>
                <c:ptCount val="7"/>
                <c:pt idx="0">
                  <c:v>1.0413740468077224</c:v>
                </c:pt>
                <c:pt idx="1">
                  <c:v>1.0291445388246536</c:v>
                </c:pt>
                <c:pt idx="2">
                  <c:v>1.0348823673510468</c:v>
                </c:pt>
                <c:pt idx="3">
                  <c:v>1.1278202670715158</c:v>
                </c:pt>
                <c:pt idx="4">
                  <c:v>1.2789264613375051</c:v>
                </c:pt>
                <c:pt idx="5">
                  <c:v>1.4723474951050128</c:v>
                </c:pt>
                <c:pt idx="6">
                  <c:v>1.5408783717410757</c:v>
                </c:pt>
              </c:numCache>
            </c:numRef>
          </c:val>
        </c:ser>
        <c:ser>
          <c:idx val="1"/>
          <c:order val="1"/>
          <c:tx>
            <c:strRef>
              <c:f>comparison!$W$3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cat>
            <c:multiLvlStrRef>
              <c:f>comparison!$A$4:$B$10</c:f>
              <c:multiLvlStrCache>
                <c:ptCount val="7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</c:lvl>
                <c:lvl>
                  <c:pt idx="0">
                    <c:v>Number of Cores</c:v>
                  </c:pt>
                </c:lvl>
              </c:multiLvlStrCache>
            </c:multiLvlStrRef>
          </c:cat>
          <c:val>
            <c:numRef>
              <c:f>comparison!$W$4:$W$10</c:f>
              <c:numCache>
                <c:formatCode>General</c:formatCode>
                <c:ptCount val="7"/>
                <c:pt idx="0">
                  <c:v>1.2182354973644474</c:v>
                </c:pt>
                <c:pt idx="1">
                  <c:v>1.4723233509969165</c:v>
                </c:pt>
                <c:pt idx="2">
                  <c:v>1.9037063225576376</c:v>
                </c:pt>
                <c:pt idx="3">
                  <c:v>2.3354774529159528</c:v>
                </c:pt>
                <c:pt idx="4">
                  <c:v>2.8060414845163475</c:v>
                </c:pt>
                <c:pt idx="5">
                  <c:v>3.1336155179699072</c:v>
                </c:pt>
                <c:pt idx="6">
                  <c:v>3.2909837585254995</c:v>
                </c:pt>
              </c:numCache>
            </c:numRef>
          </c:val>
        </c:ser>
        <c:ser>
          <c:idx val="0"/>
          <c:order val="2"/>
          <c:tx>
            <c:strRef>
              <c:f>comparison!$V$3</c:f>
              <c:strCache>
                <c:ptCount val="1"/>
                <c:pt idx="0">
                  <c:v>TaskGenX</c:v>
                </c:pt>
              </c:strCache>
            </c:strRef>
          </c:tx>
          <c:invertIfNegative val="0"/>
          <c:cat>
            <c:multiLvlStrRef>
              <c:f>comparison!$A$4:$B$10</c:f>
              <c:multiLvlStrCache>
                <c:ptCount val="7"/>
                <c:lvl>
                  <c:pt idx="0">
                    <c:v>8</c:v>
                  </c:pt>
                  <c:pt idx="1">
                    <c:v>16</c:v>
                  </c:pt>
                  <c:pt idx="2">
                    <c:v>32</c:v>
                  </c:pt>
                  <c:pt idx="3">
                    <c:v>64</c:v>
                  </c:pt>
                  <c:pt idx="4">
                    <c:v>128</c:v>
                  </c:pt>
                  <c:pt idx="5">
                    <c:v>256</c:v>
                  </c:pt>
                  <c:pt idx="6">
                    <c:v>512</c:v>
                  </c:pt>
                </c:lvl>
                <c:lvl>
                  <c:pt idx="0">
                    <c:v>Number of Cores</c:v>
                  </c:pt>
                </c:lvl>
              </c:multiLvlStrCache>
            </c:multiLvlStrRef>
          </c:cat>
          <c:val>
            <c:numRef>
              <c:f>comparison!$V$4:$V$10</c:f>
              <c:numCache>
                <c:formatCode>General</c:formatCode>
                <c:ptCount val="7"/>
                <c:pt idx="0">
                  <c:v>1.1183571674747248</c:v>
                </c:pt>
                <c:pt idx="1">
                  <c:v>1.3239128434372072</c:v>
                </c:pt>
                <c:pt idx="2">
                  <c:v>1.8832521490452498</c:v>
                </c:pt>
                <c:pt idx="3">
                  <c:v>2.9623936239185737</c:v>
                </c:pt>
                <c:pt idx="4">
                  <c:v>4.0431221040696537</c:v>
                </c:pt>
                <c:pt idx="5">
                  <c:v>5.6419151611314682</c:v>
                </c:pt>
                <c:pt idx="6">
                  <c:v>6.3269757656109382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469952"/>
        <c:axId val="181471488"/>
      </c:barChart>
      <c:catAx>
        <c:axId val="181469952"/>
        <c:scaling>
          <c:orientation val="minMax"/>
        </c:scaling>
        <c:delete val="0"/>
        <c:axPos val="b"/>
        <c:majorTickMark val="out"/>
        <c:minorTickMark val="none"/>
        <c:tickLblPos val="nextTo"/>
        <c:crossAx val="181471488"/>
        <c:crosses val="autoZero"/>
        <c:auto val="1"/>
        <c:lblAlgn val="ctr"/>
        <c:lblOffset val="100"/>
        <c:noMultiLvlLbl val="0"/>
      </c:catAx>
      <c:valAx>
        <c:axId val="181471488"/>
        <c:scaling>
          <c:orientation val="minMax"/>
          <c:max val="7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Improvement over baseline</a:t>
                </a:r>
              </a:p>
            </c:rich>
          </c:tx>
          <c:layout>
            <c:manualLayout>
              <c:xMode val="edge"/>
              <c:yMode val="edge"/>
              <c:x val="1.3299267380648301E-2"/>
              <c:y val="0.10811295313795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1469952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04682539682539"/>
          <c:y val="0.12272361111111112"/>
          <c:w val="0.80160615079365094"/>
          <c:h val="0.52963472222222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'LINEAR-BF'!$C$2</c:f>
              <c:strCache>
                <c:ptCount val="1"/>
                <c:pt idx="0">
                  <c:v>IDEAL</c:v>
                </c:pt>
              </c:strCache>
            </c:strRef>
          </c:tx>
          <c:spPr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val>
            <c:numRef>
              <c:f>'LINEAR-BF'!$C$4:$C$8</c:f>
              <c:numCache>
                <c:formatCode>General</c:formatCode>
                <c:ptCount val="5"/>
                <c:pt idx="0">
                  <c:v>12.92</c:v>
                </c:pt>
                <c:pt idx="1">
                  <c:v>12.92</c:v>
                </c:pt>
                <c:pt idx="2">
                  <c:v>10.8</c:v>
                </c:pt>
                <c:pt idx="3">
                  <c:v>20.8</c:v>
                </c:pt>
                <c:pt idx="4">
                  <c:v>15.32</c:v>
                </c:pt>
              </c:numCache>
            </c:numRef>
          </c:val>
        </c:ser>
        <c:ser>
          <c:idx val="1"/>
          <c:order val="1"/>
          <c:tx>
            <c:v>CATS</c:v>
          </c:tx>
          <c:spPr>
            <a:solidFill>
              <a:schemeClr val="accent3"/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val>
            <c:numRef>
              <c:f>'LINEAR-BF'!$G$4:$G$8</c:f>
              <c:numCache>
                <c:formatCode>General</c:formatCode>
                <c:ptCount val="5"/>
                <c:pt idx="0">
                  <c:v>9.3415843803663901</c:v>
                </c:pt>
                <c:pt idx="1">
                  <c:v>11.734069720594489</c:v>
                </c:pt>
                <c:pt idx="2">
                  <c:v>7.0117112627377018</c:v>
                </c:pt>
                <c:pt idx="3">
                  <c:v>15.16754316132679</c:v>
                </c:pt>
                <c:pt idx="4">
                  <c:v>13.056914184081814</c:v>
                </c:pt>
              </c:numCache>
            </c:numRef>
          </c:val>
        </c:ser>
        <c:ser>
          <c:idx val="3"/>
          <c:order val="2"/>
          <c:tx>
            <c:strRef>
              <c:f>'LINEAR-BF'!$D$2</c:f>
              <c:strCache>
                <c:ptCount val="1"/>
                <c:pt idx="0">
                  <c:v>BF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cat>
            <c:multiLvlStrRef>
              <c:f>'LINEAR-BF'!$A$4:$B$8</c:f>
              <c:multiLvlStrCache>
                <c:ptCount val="5"/>
                <c:lvl>
                  <c:pt idx="0">
                    <c:v>Cholesky 8x8</c:v>
                  </c:pt>
                  <c:pt idx="1">
                    <c:v>Cholesky 16x16</c:v>
                  </c:pt>
                  <c:pt idx="2">
                    <c:v>Int. Hist.</c:v>
                  </c:pt>
                  <c:pt idx="3">
                    <c:v>QR</c:v>
                  </c:pt>
                  <c:pt idx="4">
                    <c:v>Heat</c:v>
                  </c:pt>
                </c:lvl>
                <c:lvl>
                  <c:pt idx="0">
                    <c:v>Single Precision</c:v>
                  </c:pt>
                  <c:pt idx="3">
                    <c:v>Double Precision</c:v>
                  </c:pt>
                </c:lvl>
              </c:multiLvlStrCache>
            </c:multiLvlStrRef>
          </c:cat>
          <c:val>
            <c:numRef>
              <c:f>'LINEAR-BF'!$D$4:$D$8</c:f>
              <c:numCache>
                <c:formatCode>General</c:formatCode>
                <c:ptCount val="5"/>
                <c:pt idx="0">
                  <c:v>7.2</c:v>
                </c:pt>
                <c:pt idx="1">
                  <c:v>10.9</c:v>
                </c:pt>
                <c:pt idx="2">
                  <c:v>6.1</c:v>
                </c:pt>
                <c:pt idx="3">
                  <c:v>13</c:v>
                </c:pt>
                <c:pt idx="4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1233664"/>
        <c:axId val="151235200"/>
      </c:barChart>
      <c:catAx>
        <c:axId val="151233664"/>
        <c:scaling>
          <c:orientation val="minMax"/>
        </c:scaling>
        <c:delete val="0"/>
        <c:axPos val="b"/>
        <c:majorTickMark val="out"/>
        <c:minorTickMark val="none"/>
        <c:tickLblPos val="nextTo"/>
        <c:crossAx val="151235200"/>
        <c:crossesAt val="0.95000000000000007"/>
        <c:auto val="1"/>
        <c:lblAlgn val="ctr"/>
        <c:lblOffset val="100"/>
        <c:noMultiLvlLbl val="0"/>
      </c:catAx>
      <c:valAx>
        <c:axId val="151235200"/>
        <c:scaling>
          <c:orientation val="minMax"/>
          <c:max val="2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Speedup over little</a:t>
                </a:r>
              </a:p>
            </c:rich>
          </c:tx>
          <c:layout>
            <c:manualLayout>
              <c:xMode val="edge"/>
              <c:yMode val="edge"/>
              <c:x val="6.7402777777777782E-3"/>
              <c:y val="0.11003749999999998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151233664"/>
        <c:crosses val="autoZero"/>
        <c:crossBetween val="between"/>
      </c:valAx>
      <c:spPr>
        <a:ln>
          <a:solidFill>
            <a:schemeClr val="bg1">
              <a:lumMod val="6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15623015873015872"/>
          <c:y val="1.5378025663458732E-2"/>
          <c:w val="0.83137757936507939"/>
          <c:h val="6.8705208333333337E-2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91043625819287"/>
          <c:y val="0.68103018372703417"/>
          <c:w val="0.83902426217719939"/>
          <c:h val="4.8452172645086042E-2"/>
        </c:manualLayout>
      </c:layout>
      <c:lineChart>
        <c:grouping val="standard"/>
        <c:varyColors val="0"/>
        <c:ser>
          <c:idx val="0"/>
          <c:order val="0"/>
          <c:tx>
            <c:v>SS FLEX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3891A7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"/>
          <c:order val="1"/>
          <c:tx>
            <c:v>SS STRICT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rgbClr val="FEB80A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1024'!$S$19:$S$23</c:f>
              <c:numCache>
                <c:formatCode>General</c:formatCode>
                <c:ptCount val="5"/>
              </c:numCache>
            </c:numRef>
          </c:val>
          <c:smooth val="0"/>
        </c:ser>
        <c:ser>
          <c:idx val="2"/>
          <c:order val="2"/>
          <c:tx>
            <c:v>2DS FLEX</c:v>
          </c:tx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C32D2E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1024'!$S$15:$S$22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3"/>
          <c:order val="3"/>
          <c:tx>
            <c:v>2DS STRICT</c:v>
          </c:tx>
          <c:spPr>
            <a:ln w="12700"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marker>
            <c:symbol val="diamond"/>
            <c:size val="7"/>
            <c:spPr>
              <a:solidFill>
                <a:srgbClr val="84AA33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100800"/>
        <c:axId val="151102592"/>
      </c:lineChart>
      <c:catAx>
        <c:axId val="15110080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 b="0">
                <a:solidFill>
                  <a:schemeClr val="bg1"/>
                </a:solidFill>
              </a:defRPr>
            </a:pPr>
            <a:endParaRPr lang="en-US"/>
          </a:p>
        </c:txPr>
        <c:crossAx val="151102592"/>
        <c:crossesAt val="0.95000000000000007"/>
        <c:auto val="1"/>
        <c:lblAlgn val="ctr"/>
        <c:lblOffset val="100"/>
        <c:noMultiLvlLbl val="0"/>
      </c:catAx>
      <c:valAx>
        <c:axId val="151102592"/>
        <c:scaling>
          <c:orientation val="minMax"/>
          <c:max val="5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1511008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3.3896666775984775E-2"/>
          <c:w val="1"/>
          <c:h val="9.6687834103450609E-2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91043625819287"/>
          <c:y val="0.68103018372703417"/>
          <c:w val="0.83902426217719939"/>
          <c:h val="4.8452172645086042E-2"/>
        </c:manualLayout>
      </c:layout>
      <c:lineChart>
        <c:grouping val="standard"/>
        <c:varyColors val="0"/>
        <c:ser>
          <c:idx val="0"/>
          <c:order val="0"/>
          <c:tx>
            <c:v>SS FLEX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3891A7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"/>
          <c:order val="1"/>
          <c:tx>
            <c:v>SS STRICT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rgbClr val="FEB80A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1024'!$S$19:$S$23</c:f>
              <c:numCache>
                <c:formatCode>General</c:formatCode>
                <c:ptCount val="5"/>
              </c:numCache>
            </c:numRef>
          </c:val>
          <c:smooth val="0"/>
        </c:ser>
        <c:ser>
          <c:idx val="2"/>
          <c:order val="2"/>
          <c:tx>
            <c:v>2DS FLEX</c:v>
          </c:tx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C32D2E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1024'!$S$15:$S$22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3"/>
          <c:order val="3"/>
          <c:tx>
            <c:v>2DS STRICT</c:v>
          </c:tx>
          <c:spPr>
            <a:ln w="12700"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marker>
            <c:symbol val="diamond"/>
            <c:size val="7"/>
            <c:spPr>
              <a:solidFill>
                <a:srgbClr val="84AA33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853504"/>
        <c:axId val="174859776"/>
      </c:lineChart>
      <c:catAx>
        <c:axId val="17485350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 b="0">
                <a:solidFill>
                  <a:schemeClr val="bg1"/>
                </a:solidFill>
              </a:defRPr>
            </a:pPr>
            <a:endParaRPr lang="en-US"/>
          </a:p>
        </c:txPr>
        <c:crossAx val="174859776"/>
        <c:crossesAt val="0.95000000000000007"/>
        <c:auto val="1"/>
        <c:lblAlgn val="ctr"/>
        <c:lblOffset val="100"/>
        <c:noMultiLvlLbl val="0"/>
      </c:catAx>
      <c:valAx>
        <c:axId val="174859776"/>
        <c:scaling>
          <c:orientation val="minMax"/>
          <c:max val="5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17485350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3.3896666775984775E-2"/>
          <c:w val="1"/>
          <c:h val="9.6687834103450609E-2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chemeClr val="accent1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'Chol 8K 1024'!$A$67:$B$75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1024'!$C$67:$C$75</c:f>
              <c:numCache>
                <c:formatCode>General</c:formatCode>
                <c:ptCount val="9"/>
                <c:pt idx="0">
                  <c:v>1.0344988438987286</c:v>
                </c:pt>
                <c:pt idx="1">
                  <c:v>1.0748933730747481</c:v>
                </c:pt>
                <c:pt idx="2">
                  <c:v>1.094277004976028</c:v>
                </c:pt>
                <c:pt idx="3">
                  <c:v>1.0850012534369022</c:v>
                </c:pt>
                <c:pt idx="4">
                  <c:v>1.1205102751628755</c:v>
                </c:pt>
                <c:pt idx="5">
                  <c:v>1.2288634583079747</c:v>
                </c:pt>
                <c:pt idx="6">
                  <c:v>1.1901329537774008</c:v>
                </c:pt>
                <c:pt idx="7">
                  <c:v>1.2966084466921781</c:v>
                </c:pt>
                <c:pt idx="8">
                  <c:v>1.282754409992199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chemeClr val="accent2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'Chol 8K 1024'!$A$67:$B$75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1024'!$C$79:$C$87</c:f>
              <c:numCache>
                <c:formatCode>General</c:formatCode>
                <c:ptCount val="9"/>
                <c:pt idx="0">
                  <c:v>1.0376975575005667</c:v>
                </c:pt>
                <c:pt idx="1">
                  <c:v>1.0515955013202285</c:v>
                </c:pt>
                <c:pt idx="2">
                  <c:v>1.0785775300293654</c:v>
                </c:pt>
                <c:pt idx="3">
                  <c:v>1.0735342929022784</c:v>
                </c:pt>
                <c:pt idx="4">
                  <c:v>1.066143990536347</c:v>
                </c:pt>
                <c:pt idx="5">
                  <c:v>1.165390745280992</c:v>
                </c:pt>
                <c:pt idx="6">
                  <c:v>1.1589663212135524</c:v>
                </c:pt>
                <c:pt idx="7">
                  <c:v>1.2254652796621177</c:v>
                </c:pt>
                <c:pt idx="8">
                  <c:v>1.2240494588409563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chemeClr val="accent3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'Chol 8K 1024'!$A$67:$B$75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1024'!$C$91:$C$99</c:f>
              <c:numCache>
                <c:formatCode>General</c:formatCode>
                <c:ptCount val="9"/>
                <c:pt idx="0">
                  <c:v>1.0257471674208076</c:v>
                </c:pt>
                <c:pt idx="1">
                  <c:v>1.0416706206406896</c:v>
                </c:pt>
                <c:pt idx="2">
                  <c:v>1.062894058835278</c:v>
                </c:pt>
                <c:pt idx="3">
                  <c:v>1.054386708034817</c:v>
                </c:pt>
                <c:pt idx="4">
                  <c:v>1.040078961749535</c:v>
                </c:pt>
                <c:pt idx="5">
                  <c:v>1.1314248046299153</c:v>
                </c:pt>
                <c:pt idx="6">
                  <c:v>1.1048246593884274</c:v>
                </c:pt>
                <c:pt idx="7">
                  <c:v>1.1941358251013081</c:v>
                </c:pt>
                <c:pt idx="8">
                  <c:v>1.2015793454175911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'Chol 8K 1024'!$A$67:$B$75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1024'!$C$104:$C$112</c:f>
              <c:numCache>
                <c:formatCode>General</c:formatCode>
                <c:ptCount val="9"/>
                <c:pt idx="0">
                  <c:v>1.0260162815925886</c:v>
                </c:pt>
                <c:pt idx="1">
                  <c:v>1.0112508718527853</c:v>
                </c:pt>
                <c:pt idx="2">
                  <c:v>1.0530806190452147</c:v>
                </c:pt>
                <c:pt idx="3">
                  <c:v>1.0292422763454236</c:v>
                </c:pt>
                <c:pt idx="4">
                  <c:v>1.0321305283919444</c:v>
                </c:pt>
                <c:pt idx="5">
                  <c:v>1.0880940724017079</c:v>
                </c:pt>
                <c:pt idx="6">
                  <c:v>1.1239453366387824</c:v>
                </c:pt>
                <c:pt idx="7">
                  <c:v>1.1892547963039273</c:v>
                </c:pt>
                <c:pt idx="8">
                  <c:v>1.1595716432919978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907776"/>
        <c:axId val="174909696"/>
      </c:barChart>
      <c:lineChart>
        <c:grouping val="standard"/>
        <c:varyColors val="0"/>
        <c:ser>
          <c:idx val="8"/>
          <c:order val="4"/>
          <c:tx>
            <c:v>BF</c:v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1024'!$I$5:$I$13</c:f>
              <c:numCache>
                <c:formatCode>General</c:formatCode>
                <c:ptCount val="9"/>
                <c:pt idx="0">
                  <c:v>3.0617193482138569</c:v>
                </c:pt>
                <c:pt idx="1">
                  <c:v>3.7801969756579195</c:v>
                </c:pt>
                <c:pt idx="2">
                  <c:v>4.4173620317853448</c:v>
                </c:pt>
                <c:pt idx="3">
                  <c:v>5.4363962157148782</c:v>
                </c:pt>
                <c:pt idx="4">
                  <c:v>4.952683368517552</c:v>
                </c:pt>
                <c:pt idx="5">
                  <c:v>5.8491626385966669</c:v>
                </c:pt>
                <c:pt idx="6">
                  <c:v>6.6408262846298118</c:v>
                </c:pt>
                <c:pt idx="7">
                  <c:v>6.5170837463701776</c:v>
                </c:pt>
                <c:pt idx="8">
                  <c:v>7.2824418357861669</c:v>
                </c:pt>
              </c:numCache>
            </c:numRef>
          </c:val>
          <c:smooth val="0"/>
        </c:ser>
        <c:ser>
          <c:idx val="7"/>
          <c:order val="5"/>
          <c:tx>
            <c:v>2DS STRICT-sp</c:v>
          </c:tx>
          <c:spPr>
            <a:ln w="9525">
              <a:solidFill>
                <a:sysClr val="windowText" lastClr="000000"/>
              </a:solidFill>
            </a:ln>
          </c:spPr>
          <c:marker>
            <c:spPr>
              <a:solidFill>
                <a:schemeClr val="accent4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1024'!$I$55:$I$63</c:f>
              <c:numCache>
                <c:formatCode>General</c:formatCode>
                <c:ptCount val="9"/>
                <c:pt idx="0">
                  <c:v>3.1413739009344659</c:v>
                </c:pt>
                <c:pt idx="1">
                  <c:v>3.8227274874093333</c:v>
                </c:pt>
                <c:pt idx="2">
                  <c:v>4.651838342979338</c:v>
                </c:pt>
                <c:pt idx="3">
                  <c:v>5.5953688161780271</c:v>
                </c:pt>
                <c:pt idx="4">
                  <c:v>5.111815702106016</c:v>
                </c:pt>
                <c:pt idx="5">
                  <c:v>6.3644391955705659</c:v>
                </c:pt>
                <c:pt idx="6">
                  <c:v>7.463925734037927</c:v>
                </c:pt>
                <c:pt idx="7">
                  <c:v>7.7504731032851009</c:v>
                </c:pt>
                <c:pt idx="8">
                  <c:v>8.4445130467009584</c:v>
                </c:pt>
              </c:numCache>
            </c:numRef>
          </c:val>
          <c:smooth val="0"/>
        </c:ser>
        <c:ser>
          <c:idx val="6"/>
          <c:order val="6"/>
          <c:tx>
            <c:v>2DS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triangle"/>
            <c:size val="7"/>
            <c:spPr>
              <a:solidFill>
                <a:schemeClr val="accent3"/>
              </a:solidFill>
              <a:ln>
                <a:solidFill>
                  <a:srgbClr val="475A8D">
                    <a:lumMod val="50000"/>
                  </a:srgbClr>
                </a:solidFill>
              </a:ln>
            </c:spPr>
          </c:marker>
          <c:val>
            <c:numRef>
              <c:f>'Chol 8K 1024'!$I$42:$I$50</c:f>
              <c:numCache>
                <c:formatCode>General</c:formatCode>
                <c:ptCount val="9"/>
                <c:pt idx="0">
                  <c:v>3.1405499488678452</c:v>
                </c:pt>
                <c:pt idx="1">
                  <c:v>3.9377201297776425</c:v>
                </c:pt>
                <c:pt idx="2">
                  <c:v>4.6951878593091756</c:v>
                </c:pt>
                <c:pt idx="3">
                  <c:v>5.7320639094605479</c:v>
                </c:pt>
                <c:pt idx="4">
                  <c:v>5.1511817758019243</c:v>
                </c:pt>
                <c:pt idx="5">
                  <c:v>6.6178876956228336</c:v>
                </c:pt>
                <c:pt idx="6">
                  <c:v>7.3369486379738476</c:v>
                </c:pt>
                <c:pt idx="7">
                  <c:v>7.7822831767260761</c:v>
                </c:pt>
                <c:pt idx="8">
                  <c:v>8.7504316940856235</c:v>
                </c:pt>
              </c:numCache>
            </c:numRef>
          </c:val>
          <c:smooth val="0"/>
        </c:ser>
        <c:ser>
          <c:idx val="5"/>
          <c:order val="7"/>
          <c:tx>
            <c:v>SS STRICT-sp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1024'!$I$30:$I$38</c:f>
              <c:numCache>
                <c:formatCode>General</c:formatCode>
                <c:ptCount val="9"/>
                <c:pt idx="0">
                  <c:v>3.1771386893937459</c:v>
                </c:pt>
                <c:pt idx="1">
                  <c:v>3.9752381337062013</c:v>
                </c:pt>
                <c:pt idx="2">
                  <c:v>4.7644674294885361</c:v>
                </c:pt>
                <c:pt idx="3">
                  <c:v>5.8361577673740941</c:v>
                </c:pt>
                <c:pt idx="4">
                  <c:v>5.2802736103742998</c:v>
                </c:pt>
                <c:pt idx="5">
                  <c:v>6.8165600066639032</c:v>
                </c:pt>
                <c:pt idx="6">
                  <c:v>7.6964940089156748</c:v>
                </c:pt>
                <c:pt idx="7">
                  <c:v>7.9864598558269719</c:v>
                </c:pt>
                <c:pt idx="8">
                  <c:v>8.9140689881347974</c:v>
                </c:pt>
              </c:numCache>
            </c:numRef>
          </c:val>
          <c:smooth val="0"/>
        </c:ser>
        <c:ser>
          <c:idx val="4"/>
          <c:order val="8"/>
          <c:tx>
            <c:v>SS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chemeClr val="accent1"/>
              </a:solidFill>
              <a:ln w="12700">
                <a:solidFill>
                  <a:sysClr val="windowText" lastClr="000000"/>
                </a:solidFill>
              </a:ln>
            </c:spPr>
          </c:marker>
          <c:val>
            <c:numRef>
              <c:f>'Chol 8K 1024'!$I$18:$I$26</c:f>
              <c:numCache>
                <c:formatCode>General</c:formatCode>
                <c:ptCount val="9"/>
                <c:pt idx="0">
                  <c:v>3.1673451260696037</c:v>
                </c:pt>
                <c:pt idx="1">
                  <c:v>4.0633086780519028</c:v>
                </c:pt>
                <c:pt idx="2">
                  <c:v>4.8338176940368891</c:v>
                </c:pt>
                <c:pt idx="3">
                  <c:v>5.8984967082302751</c:v>
                </c:pt>
                <c:pt idx="4">
                  <c:v>5.5495326040521995</c:v>
                </c:pt>
                <c:pt idx="5">
                  <c:v>7.1878222282716981</c:v>
                </c:pt>
                <c:pt idx="6">
                  <c:v>7.9034662016490795</c:v>
                </c:pt>
                <c:pt idx="7">
                  <c:v>8.4501058333438781</c:v>
                </c:pt>
                <c:pt idx="8">
                  <c:v>9.3415843803663901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83360"/>
        <c:axId val="175181824"/>
      </c:lineChart>
      <c:catAx>
        <c:axId val="1749077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74909696"/>
        <c:crossesAt val="0.95000000000000007"/>
        <c:auto val="1"/>
        <c:lblAlgn val="ctr"/>
        <c:lblOffset val="100"/>
        <c:noMultiLvlLbl val="0"/>
      </c:catAx>
      <c:valAx>
        <c:axId val="174909696"/>
        <c:scaling>
          <c:orientation val="minMax"/>
          <c:max val="1.35"/>
          <c:min val="0.95000000000000007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74907776"/>
        <c:crosses val="autoZero"/>
        <c:crossBetween val="between"/>
        <c:majorUnit val="5.000000000000001E-2"/>
      </c:valAx>
      <c:valAx>
        <c:axId val="175181824"/>
        <c:scaling>
          <c:orientation val="minMax"/>
          <c:max val="9.5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75183360"/>
        <c:crosses val="max"/>
        <c:crossBetween val="between"/>
      </c:valAx>
      <c:catAx>
        <c:axId val="175183360"/>
        <c:scaling>
          <c:orientation val="minMax"/>
        </c:scaling>
        <c:delete val="1"/>
        <c:axPos val="b"/>
        <c:majorTickMark val="out"/>
        <c:minorTickMark val="none"/>
        <c:tickLblPos val="nextTo"/>
        <c:crossAx val="175181824"/>
        <c:crosses val="autoZero"/>
        <c:auto val="1"/>
        <c:lblAlgn val="ctr"/>
        <c:lblOffset val="100"/>
        <c:noMultiLvlLbl val="0"/>
      </c:catAx>
    </c:plotArea>
    <c:legend>
      <c:legendPos val="r"/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ayout>
        <c:manualLayout>
          <c:xMode val="edge"/>
          <c:yMode val="edge"/>
          <c:x val="2.5234126984126984E-3"/>
          <c:y val="2.8607291666666666E-2"/>
          <c:w val="0.98760773809523805"/>
          <c:h val="6.4295486111111105E-2"/>
        </c:manualLayout>
      </c:layout>
      <c:overlay val="0"/>
      <c:txPr>
        <a:bodyPr/>
        <a:lstStyle/>
        <a:p>
          <a:pPr>
            <a:defRPr sz="105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chemeClr val="accent1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cat>
            <c:multiLvlStrRef>
              <c:f>'Chol 8K 512'!$A$65:$B$73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512'!$C$65:$C$73</c:f>
              <c:numCache>
                <c:formatCode>General</c:formatCode>
                <c:ptCount val="9"/>
                <c:pt idx="0">
                  <c:v>1.0395631329340689</c:v>
                </c:pt>
                <c:pt idx="1">
                  <c:v>1.0336152651457631</c:v>
                </c:pt>
                <c:pt idx="2">
                  <c:v>1.0922399860772394</c:v>
                </c:pt>
                <c:pt idx="3">
                  <c:v>1.0890049789878442</c:v>
                </c:pt>
                <c:pt idx="4">
                  <c:v>1.0522639932806388</c:v>
                </c:pt>
                <c:pt idx="5">
                  <c:v>1.0467076165625</c:v>
                </c:pt>
                <c:pt idx="6">
                  <c:v>1.039320211644952</c:v>
                </c:pt>
                <c:pt idx="7">
                  <c:v>1.0415966562258105</c:v>
                </c:pt>
                <c:pt idx="8">
                  <c:v>1.0709495869128443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chemeClr val="accent2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val>
            <c:numRef>
              <c:f>'Chol 8K 512'!$C$77:$C$85</c:f>
              <c:numCache>
                <c:formatCode>General</c:formatCode>
                <c:ptCount val="9"/>
                <c:pt idx="0">
                  <c:v>1.0380184073471861</c:v>
                </c:pt>
                <c:pt idx="1">
                  <c:v>1.0332940955155985</c:v>
                </c:pt>
                <c:pt idx="2">
                  <c:v>1.0902314423714821</c:v>
                </c:pt>
                <c:pt idx="3">
                  <c:v>1.0861646728457395</c:v>
                </c:pt>
                <c:pt idx="4">
                  <c:v>1.0484004195064269</c:v>
                </c:pt>
                <c:pt idx="5">
                  <c:v>1.0398261964993964</c:v>
                </c:pt>
                <c:pt idx="6">
                  <c:v>1.031552387400732</c:v>
                </c:pt>
                <c:pt idx="7">
                  <c:v>1.0329614348935814</c:v>
                </c:pt>
                <c:pt idx="8">
                  <c:v>1.0609004224691663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chemeClr val="accent3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val>
            <c:numRef>
              <c:f>'Chol 8K 512'!$C$89:$C$97</c:f>
              <c:numCache>
                <c:formatCode>General</c:formatCode>
                <c:ptCount val="9"/>
                <c:pt idx="0">
                  <c:v>1.0372951978919671</c:v>
                </c:pt>
                <c:pt idx="1">
                  <c:v>1.030062421441899</c:v>
                </c:pt>
                <c:pt idx="2">
                  <c:v>1.0885727187933505</c:v>
                </c:pt>
                <c:pt idx="3">
                  <c:v>1.0846530248567201</c:v>
                </c:pt>
                <c:pt idx="4">
                  <c:v>1.0471652465619783</c:v>
                </c:pt>
                <c:pt idx="5">
                  <c:v>1.0369354985869486</c:v>
                </c:pt>
                <c:pt idx="6">
                  <c:v>1.0261924209614044</c:v>
                </c:pt>
                <c:pt idx="7">
                  <c:v>1.0290780152508607</c:v>
                </c:pt>
                <c:pt idx="8">
                  <c:v>1.0570088710898269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c:spPr>
          <c:invertIfNegative val="0"/>
          <c:val>
            <c:numRef>
              <c:f>'Chol 8K 512'!$C$101:$C$109</c:f>
              <c:numCache>
                <c:formatCode>General</c:formatCode>
                <c:ptCount val="9"/>
                <c:pt idx="0">
                  <c:v>1.037588875512625</c:v>
                </c:pt>
                <c:pt idx="1">
                  <c:v>1.027652849989326</c:v>
                </c:pt>
                <c:pt idx="2">
                  <c:v>1.0872478476862633</c:v>
                </c:pt>
                <c:pt idx="3">
                  <c:v>1.081765228376532</c:v>
                </c:pt>
                <c:pt idx="4">
                  <c:v>1.042969600532593</c:v>
                </c:pt>
                <c:pt idx="5">
                  <c:v>1.0309302372988856</c:v>
                </c:pt>
                <c:pt idx="6">
                  <c:v>1.0269883649909335</c:v>
                </c:pt>
                <c:pt idx="7">
                  <c:v>1.0254842656673122</c:v>
                </c:pt>
                <c:pt idx="8">
                  <c:v>1.0521076220541981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228800"/>
        <c:axId val="175243648"/>
      </c:barChart>
      <c:lineChart>
        <c:grouping val="standard"/>
        <c:varyColors val="0"/>
        <c:ser>
          <c:idx val="8"/>
          <c:order val="4"/>
          <c:tx>
            <c:v>BF</c:v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512'!$I$5:$I$13</c:f>
              <c:numCache>
                <c:formatCode>General</c:formatCode>
                <c:ptCount val="9"/>
                <c:pt idx="0">
                  <c:v>3.10725800890742</c:v>
                </c:pt>
                <c:pt idx="1">
                  <c:v>4.0229160007697535</c:v>
                </c:pt>
                <c:pt idx="2">
                  <c:v>4.634003529155625</c:v>
                </c:pt>
                <c:pt idx="3">
                  <c:v>5.7378768100033586</c:v>
                </c:pt>
                <c:pt idx="4">
                  <c:v>5.6362164233887606</c:v>
                </c:pt>
                <c:pt idx="5">
                  <c:v>7.6224959228190201</c:v>
                </c:pt>
                <c:pt idx="6">
                  <c:v>8.7575578950411774</c:v>
                </c:pt>
                <c:pt idx="7">
                  <c:v>9.5106700444850905</c:v>
                </c:pt>
                <c:pt idx="8">
                  <c:v>10.956696621378338</c:v>
                </c:pt>
              </c:numCache>
            </c:numRef>
          </c:val>
          <c:smooth val="0"/>
        </c:ser>
        <c:ser>
          <c:idx val="7"/>
          <c:order val="5"/>
          <c:tx>
            <c:v>2DS STRICT-sp</c:v>
          </c:tx>
          <c:spPr>
            <a:ln w="9525">
              <a:solidFill>
                <a:sysClr val="windowText" lastClr="000000"/>
              </a:solidFill>
            </a:ln>
          </c:spPr>
          <c:marker>
            <c:spPr>
              <a:solidFill>
                <a:schemeClr val="accent4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512'!$I$53:$I$61</c:f>
              <c:numCache>
                <c:formatCode>General</c:formatCode>
                <c:ptCount val="9"/>
                <c:pt idx="0">
                  <c:v>3.2240563433898481</c:v>
                </c:pt>
                <c:pt idx="1">
                  <c:v>4.1341610934586992</c:v>
                </c:pt>
                <c:pt idx="2">
                  <c:v>5.0383103632450013</c:v>
                </c:pt>
                <c:pt idx="3">
                  <c:v>6.2070356177696899</c:v>
                </c:pt>
                <c:pt idx="4">
                  <c:v>5.8784023916170156</c:v>
                </c:pt>
                <c:pt idx="5">
                  <c:v>7.8582615305215997</c:v>
                </c:pt>
                <c:pt idx="6">
                  <c:v>8.9939100639417813</c:v>
                </c:pt>
                <c:pt idx="7">
                  <c:v>9.7530424865728946</c:v>
                </c:pt>
                <c:pt idx="8">
                  <c:v>11.527624027887631</c:v>
                </c:pt>
              </c:numCache>
            </c:numRef>
          </c:val>
          <c:smooth val="0"/>
        </c:ser>
        <c:ser>
          <c:idx val="6"/>
          <c:order val="6"/>
          <c:tx>
            <c:v>2DS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triangle"/>
            <c:size val="7"/>
            <c:spPr>
              <a:solidFill>
                <a:schemeClr val="accent3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512'!$I$41:$I$49</c:f>
              <c:numCache>
                <c:formatCode>General</c:formatCode>
                <c:ptCount val="9"/>
                <c:pt idx="0">
                  <c:v>3.2231438112510218</c:v>
                </c:pt>
                <c:pt idx="1">
                  <c:v>4.143854597010252</c:v>
                </c:pt>
                <c:pt idx="2">
                  <c:v>5.044449820630919</c:v>
                </c:pt>
                <c:pt idx="3">
                  <c:v>6.2236054382253707</c:v>
                </c:pt>
                <c:pt idx="4">
                  <c:v>5.9020499606745629</c:v>
                </c:pt>
                <c:pt idx="5">
                  <c:v>7.9040366102053232</c:v>
                </c:pt>
                <c:pt idx="6">
                  <c:v>8.9869395380219661</c:v>
                </c:pt>
                <c:pt idx="7">
                  <c:v>9.7872214530845323</c:v>
                </c:pt>
                <c:pt idx="8">
                  <c:v>11.581325526636839</c:v>
                </c:pt>
              </c:numCache>
            </c:numRef>
          </c:val>
          <c:smooth val="0"/>
        </c:ser>
        <c:ser>
          <c:idx val="5"/>
          <c:order val="7"/>
          <c:tx>
            <c:v>SS STRICT-sp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512'!$I$29:$I$37</c:f>
              <c:numCache>
                <c:formatCode>General</c:formatCode>
                <c:ptCount val="9"/>
                <c:pt idx="0">
                  <c:v>3.2253910096228684</c:v>
                </c:pt>
                <c:pt idx="1">
                  <c:v>4.1568553503506109</c:v>
                </c:pt>
                <c:pt idx="2">
                  <c:v>5.0521363515458741</c:v>
                </c:pt>
                <c:pt idx="3">
                  <c:v>6.2322790881664529</c:v>
                </c:pt>
                <c:pt idx="4">
                  <c:v>5.9090116627097888</c:v>
                </c:pt>
                <c:pt idx="5">
                  <c:v>7.9260709432570593</c:v>
                </c:pt>
                <c:pt idx="6">
                  <c:v>9.0338797544298544</c:v>
                </c:pt>
                <c:pt idx="7">
                  <c:v>9.8241553759507205</c:v>
                </c:pt>
                <c:pt idx="8">
                  <c:v>11.623964074486766</c:v>
                </c:pt>
              </c:numCache>
            </c:numRef>
          </c:val>
          <c:smooth val="0"/>
        </c:ser>
        <c:ser>
          <c:idx val="4"/>
          <c:order val="8"/>
          <c:tx>
            <c:v>SS FLEX-sp</c:v>
          </c:tx>
          <c:spPr>
            <a:ln w="9525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chemeClr val="accent1"/>
              </a:solidFill>
              <a:ln w="12700">
                <a:solidFill>
                  <a:sysClr val="windowText" lastClr="000000"/>
                </a:solidFill>
              </a:ln>
            </c:spPr>
          </c:marker>
          <c:val>
            <c:numRef>
              <c:f>'Chol 8K 512'!$I$17:$I$25</c:f>
              <c:numCache>
                <c:formatCode>General</c:formatCode>
                <c:ptCount val="9"/>
                <c:pt idx="0">
                  <c:v>3.2301908705742739</c:v>
                </c:pt>
                <c:pt idx="1">
                  <c:v>4.1581473887947604</c:v>
                </c:pt>
                <c:pt idx="2">
                  <c:v>5.0614439501668178</c:v>
                </c:pt>
                <c:pt idx="3">
                  <c:v>6.248576414912546</c:v>
                </c:pt>
                <c:pt idx="4">
                  <c:v>5.9307876006689764</c:v>
                </c:pt>
                <c:pt idx="5">
                  <c:v>7.9785245396312714</c:v>
                </c:pt>
                <c:pt idx="6">
                  <c:v>9.1019069249671176</c:v>
                </c:pt>
                <c:pt idx="7">
                  <c:v>9.9062821168026503</c:v>
                </c:pt>
                <c:pt idx="8">
                  <c:v>11.734069720594489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246720"/>
        <c:axId val="175245184"/>
      </c:lineChart>
      <c:catAx>
        <c:axId val="1752288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s-ES" sz="1400"/>
                  <a:t>Number of big cores</a:t>
                </a:r>
                <a:br>
                  <a:rPr lang="es-ES" sz="1400"/>
                </a:br>
                <a:r>
                  <a:rPr lang="es-ES" sz="1400"/>
                  <a:t>Total number of cores</a:t>
                </a:r>
              </a:p>
            </c:rich>
          </c:tx>
          <c:layout>
            <c:manualLayout>
              <c:xMode val="edge"/>
              <c:yMode val="edge"/>
              <c:x val="0.37958134920634923"/>
              <c:y val="0.82722708333333328"/>
            </c:manualLayout>
          </c:layout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75243648"/>
        <c:crossesAt val="0.95000000000000007"/>
        <c:auto val="1"/>
        <c:lblAlgn val="ctr"/>
        <c:lblOffset val="100"/>
        <c:noMultiLvlLbl val="0"/>
      </c:catAx>
      <c:valAx>
        <c:axId val="175243648"/>
        <c:scaling>
          <c:orientation val="minMax"/>
          <c:max val="1.35"/>
          <c:min val="0.95000000000000007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175228800"/>
        <c:crosses val="autoZero"/>
        <c:crossBetween val="between"/>
        <c:majorUnit val="5.000000000000001E-2"/>
      </c:valAx>
      <c:valAx>
        <c:axId val="175245184"/>
        <c:scaling>
          <c:orientation val="minMax"/>
          <c:max val="12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75246720"/>
        <c:crosses val="max"/>
        <c:crossBetween val="between"/>
      </c:valAx>
      <c:catAx>
        <c:axId val="175246720"/>
        <c:scaling>
          <c:orientation val="minMax"/>
        </c:scaling>
        <c:delete val="1"/>
        <c:axPos val="b"/>
        <c:majorTickMark val="out"/>
        <c:minorTickMark val="none"/>
        <c:tickLblPos val="nextTo"/>
        <c:crossAx val="17524518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solidFill>
      <a:sysClr val="window" lastClr="FFFFFF"/>
    </a:solidFill>
    <a:ln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257856"/>
        <c:axId val="175284224"/>
      </c:lineChart>
      <c:catAx>
        <c:axId val="17525785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5284224"/>
        <c:crosses val="autoZero"/>
        <c:auto val="1"/>
        <c:lblAlgn val="ctr"/>
        <c:lblOffset val="100"/>
        <c:noMultiLvlLbl val="0"/>
      </c:catAx>
      <c:valAx>
        <c:axId val="17528422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lang="en-US" sz="1600" noProof="0"/>
                </a:pPr>
                <a:r>
                  <a:rPr lang="en-US" sz="1600" baseline="0" noProof="0" dirty="0" smtClean="0"/>
                  <a:t>Improvement over BF (bars)</a:t>
                </a:r>
                <a:endParaRPr lang="en-US" sz="1600" noProof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5257856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0.89394</cdr:x>
      <cdr:y>0.13758</cdr:y>
    </cdr:from>
    <cdr:to>
      <cdr:x>0.97468</cdr:x>
      <cdr:y>0.26092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49005" y="500331"/>
          <a:ext cx="483080" cy="4485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600" dirty="0" smtClean="0"/>
            <a:t>3x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0.17439</cdr:x>
      <cdr:y>0.65686</cdr:y>
    </cdr:from>
    <cdr:to>
      <cdr:x>0.24231</cdr:x>
      <cdr:y>0.74378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043473" y="2445480"/>
          <a:ext cx="406393" cy="323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8%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0.29821</cdr:x>
      <cdr:y>0.6427</cdr:y>
    </cdr:from>
    <cdr:to>
      <cdr:x>0.36613</cdr:x>
      <cdr:y>0.72962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1784386" y="2392763"/>
          <a:ext cx="406393" cy="323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14%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0.41355</cdr:x>
      <cdr:y>0.60563</cdr:y>
    </cdr:from>
    <cdr:to>
      <cdr:x>0.48146</cdr:x>
      <cdr:y>0.69255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2474499" y="2254740"/>
          <a:ext cx="406393" cy="3236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31%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0.53304</cdr:x>
      <cdr:y>0.53818</cdr:y>
    </cdr:from>
    <cdr:to>
      <cdr:x>0.60096</cdr:x>
      <cdr:y>0.6251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3189533" y="2003615"/>
          <a:ext cx="406393" cy="323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58%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0.64533</cdr:x>
      <cdr:y>0.43365</cdr:y>
    </cdr:from>
    <cdr:to>
      <cdr:x>0.71325</cdr:x>
      <cdr:y>0.52057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3861435" y="1614468"/>
          <a:ext cx="406393" cy="3236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86%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0.7706</cdr:x>
      <cdr:y>0.27815</cdr:y>
    </cdr:from>
    <cdr:to>
      <cdr:x>0.83852</cdr:x>
      <cdr:y>0.36507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4610974" y="1035540"/>
          <a:ext cx="406393" cy="3236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2.3x</a:t>
          </a:r>
          <a:endParaRPr lang="en-US" sz="16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E01B8-A45A-4D70-BA23-4C2CE0965E11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CE5B5-6423-49FE-AB5F-8D07C7618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3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info about TDG before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CE5B5-6423-49FE-AB5F-8D07C76188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backup?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CE5B5-6423-49FE-AB5F-8D07C76188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81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CE5B5-6423-49FE-AB5F-8D07C76188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CE5B5-6423-49FE-AB5F-8D07C761884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CE5B5-6423-49FE-AB5F-8D07C761884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49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14700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68960"/>
            <a:ext cx="6400800" cy="14870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53D4F30-5D05-418F-95CE-23113773DEEF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K. Chronaki PhD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4DE8DF3-4F89-40C6-B463-3CA4ED9F33D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221088"/>
            <a:ext cx="1296144" cy="1296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149080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57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9D31-B232-4796-8A28-93FDD0D2BC2D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8E81-6FAC-42FA-A0E4-9BB3E76A13F4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8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m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</a:defRPr>
            </a:lvl2pPr>
            <a:lvl3pPr>
              <a:buClr>
                <a:schemeClr val="accent1"/>
              </a:buCl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fld id="{FB65EB84-5A98-437C-9BCC-A19EFADD7CD4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mtClean="0"/>
              <a:t>K. Chronaki PhD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fld id="{94DE8DF3-4F89-40C6-B463-3CA4ED9F3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8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Corbel" panose="020B0503020204020204" pitchFamily="34" charset="0"/>
              </a:defRPr>
            </a:lvl1pPr>
            <a:lvl2pPr>
              <a:defRPr sz="2400">
                <a:latin typeface="Corbel" panose="020B0503020204020204" pitchFamily="34" charset="0"/>
              </a:defRPr>
            </a:lvl2pPr>
            <a:lvl3pPr>
              <a:defRPr sz="2000">
                <a:latin typeface="Corbel" panose="020B0503020204020204" pitchFamily="34" charset="0"/>
              </a:defRPr>
            </a:lvl3pPr>
            <a:lvl4pPr>
              <a:defRPr sz="1800">
                <a:latin typeface="Corbel" panose="020B0503020204020204" pitchFamily="34" charset="0"/>
              </a:defRPr>
            </a:lvl4pPr>
            <a:lvl5pPr>
              <a:defRPr sz="1800">
                <a:latin typeface="Corbel" panose="020B05030202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Corbel" panose="020B0503020204020204" pitchFamily="34" charset="0"/>
              </a:defRPr>
            </a:lvl1pPr>
            <a:lvl2pPr>
              <a:defRPr sz="2400">
                <a:latin typeface="Corbel" panose="020B0503020204020204" pitchFamily="34" charset="0"/>
              </a:defRPr>
            </a:lvl2pPr>
            <a:lvl3pPr>
              <a:defRPr sz="2000">
                <a:latin typeface="Corbel" panose="020B0503020204020204" pitchFamily="34" charset="0"/>
              </a:defRPr>
            </a:lvl3pPr>
            <a:lvl4pPr>
              <a:defRPr sz="1800">
                <a:latin typeface="Corbel" panose="020B0503020204020204" pitchFamily="34" charset="0"/>
              </a:defRPr>
            </a:lvl4pPr>
            <a:lvl5pPr>
              <a:defRPr sz="1800">
                <a:latin typeface="Corbel" panose="020B05030202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fld id="{4DD5E94F-AE82-4737-ACA6-6C932DF871FB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fld id="{94DE8DF3-4F89-40C6-B463-3CA4ED9F3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9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73CE1-0C7D-48BD-A0A3-02AC75F7E010}" type="datetime1">
              <a:rPr lang="en-US" smtClean="0"/>
              <a:t>7/2/2018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9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ew Chapter"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49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5800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9D6C-509E-49C1-BE76-CF5EE980334E}" type="datetime1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75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6C4D-86EE-4DB6-AF27-F653B1B5D099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1155-F86C-4E89-A746-AC8C7B2B96C5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6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fld id="{AF8A823A-2F4A-49C3-A4AF-2CD58708336C}" type="datetime1">
              <a:rPr lang="en-US" smtClean="0"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K. Chronaki PhD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4DE8DF3-4F89-40C6-B463-3CA4ED9F33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5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chart" Target="../charts/chart10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emf"/><Relationship Id="rId12" Type="http://schemas.openxmlformats.org/officeDocument/2006/relationships/chart" Target="../charts/chart9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chart" Target="../charts/chart8.xml"/><Relationship Id="rId5" Type="http://schemas.openxmlformats.org/officeDocument/2006/relationships/image" Target="../media/image20.emf"/><Relationship Id="rId10" Type="http://schemas.openxmlformats.org/officeDocument/2006/relationships/chart" Target="../charts/chart7.xml"/><Relationship Id="rId4" Type="http://schemas.openxmlformats.org/officeDocument/2006/relationships/oleObject" Target="../embeddings/oleObject1.bin"/><Relationship Id="rId9" Type="http://schemas.openxmlformats.org/officeDocument/2006/relationships/chart" Target="../charts/char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pm.bsc.es/projects/ba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7" Type="http://schemas.openxmlformats.org/officeDocument/2006/relationships/chart" Target="../charts/chart28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4.xml"/><Relationship Id="rId3" Type="http://schemas.openxmlformats.org/officeDocument/2006/relationships/chart" Target="../charts/chart29.xml"/><Relationship Id="rId7" Type="http://schemas.openxmlformats.org/officeDocument/2006/relationships/chart" Target="../charts/chart3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2.xml"/><Relationship Id="rId5" Type="http://schemas.openxmlformats.org/officeDocument/2006/relationships/chart" Target="../charts/chart31.xml"/><Relationship Id="rId10" Type="http://schemas.openxmlformats.org/officeDocument/2006/relationships/chart" Target="../charts/chart36.xml"/><Relationship Id="rId4" Type="http://schemas.openxmlformats.org/officeDocument/2006/relationships/chart" Target="../charts/chart30.xml"/><Relationship Id="rId9" Type="http://schemas.openxmlformats.org/officeDocument/2006/relationships/chart" Target="../charts/chart3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58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Exploiting Asymmetric Multi-Core Systems with Flexible System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34072"/>
            <a:ext cx="6400800" cy="357524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Kallia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Chronaki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Thesis Advisors: </a:t>
            </a:r>
            <a:b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Rosa M.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Badia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Marc Casas</a:t>
            </a:r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July 2018</a:t>
            </a:r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PhD Thesis Defense 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9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4"/>
    </mc:Choice>
    <mc:Fallback>
      <p:transition spd="slow" advTm="177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of Asymmetric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94DE8DF3-4F89-40C6-B463-3CA4ED9F33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7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0"/>
    </mc:Choice>
    <mc:Fallback>
      <p:transition spd="slow" advTm="570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approaches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100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4803" y="1340768"/>
            <a:ext cx="8229598" cy="192639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Deps</a:t>
            </a:r>
            <a:r>
              <a:rPr lang="en-US" dirty="0" smtClean="0"/>
              <a:t>: </a:t>
            </a:r>
            <a:r>
              <a:rPr lang="en-US" dirty="0" smtClean="0"/>
              <a:t>acceleration of </a:t>
            </a:r>
            <a:r>
              <a:rPr lang="en-US" b="1" dirty="0" smtClean="0"/>
              <a:t>dependence </a:t>
            </a:r>
            <a:r>
              <a:rPr lang="en-US" b="1" dirty="0" smtClean="0"/>
              <a:t>analysis </a:t>
            </a:r>
            <a:r>
              <a:rPr lang="en-US" b="1" dirty="0" smtClean="0"/>
              <a:t>+ scheduling </a:t>
            </a:r>
            <a:r>
              <a:rPr lang="en-US" dirty="0" smtClean="0"/>
              <a:t>occurred like </a:t>
            </a:r>
            <a:r>
              <a:rPr lang="en-US" dirty="0" err="1" smtClean="0"/>
              <a:t>Picos</a:t>
            </a:r>
            <a:r>
              <a:rPr lang="en-US" dirty="0" smtClean="0"/>
              <a:t>++, Nexus#</a:t>
            </a:r>
          </a:p>
          <a:p>
            <a:r>
              <a:rPr lang="en-US" b="1" dirty="0" smtClean="0"/>
              <a:t>Runtime</a:t>
            </a:r>
            <a:r>
              <a:rPr lang="en-US" dirty="0" smtClean="0"/>
              <a:t>: acceleration of </a:t>
            </a:r>
            <a:r>
              <a:rPr lang="en-US" b="1" dirty="0" smtClean="0"/>
              <a:t>scheduling</a:t>
            </a:r>
            <a:r>
              <a:rPr lang="en-US" dirty="0" smtClean="0"/>
              <a:t>, </a:t>
            </a:r>
            <a:r>
              <a:rPr lang="en-US" b="1" dirty="0" smtClean="0"/>
              <a:t>dependence</a:t>
            </a:r>
            <a:r>
              <a:rPr lang="en-US" dirty="0" smtClean="0"/>
              <a:t> </a:t>
            </a:r>
            <a:r>
              <a:rPr lang="en-US" b="1" dirty="0" smtClean="0"/>
              <a:t>analysis</a:t>
            </a:r>
            <a:r>
              <a:rPr lang="en-US" dirty="0" smtClean="0"/>
              <a:t> and </a:t>
            </a:r>
            <a:r>
              <a:rPr lang="en-US" b="1" dirty="0" smtClean="0"/>
              <a:t>task creation </a:t>
            </a:r>
            <a:r>
              <a:rPr lang="en-US" dirty="0" smtClean="0"/>
              <a:t>like Carbon, </a:t>
            </a:r>
            <a:r>
              <a:rPr lang="en-US" dirty="0" err="1" smtClean="0"/>
              <a:t>TaskSS</a:t>
            </a:r>
            <a:endParaRPr lang="en-US" dirty="0" smtClean="0"/>
          </a:p>
          <a:p>
            <a:r>
              <a:rPr lang="en-US" b="1" dirty="0" err="1" smtClean="0"/>
              <a:t>TaskGenX</a:t>
            </a:r>
            <a:r>
              <a:rPr lang="en-US" dirty="0" smtClean="0"/>
              <a:t>: acceleration of </a:t>
            </a:r>
            <a:r>
              <a:rPr lang="en-US" b="1" dirty="0"/>
              <a:t>task creation </a:t>
            </a:r>
            <a:r>
              <a:rPr lang="en-US" dirty="0"/>
              <a:t>only 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52249"/>
              </p:ext>
            </p:extLst>
          </p:nvPr>
        </p:nvGraphicFramePr>
        <p:xfrm>
          <a:off x="1606960" y="3282440"/>
          <a:ext cx="5936827" cy="298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972616" y="27809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460575" y="1341285"/>
            <a:ext cx="8229598" cy="1926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Deps:</a:t>
            </a:r>
            <a:r>
              <a:rPr lang="en-US" dirty="0"/>
              <a:t> serialization of parallel parts of the runtime</a:t>
            </a:r>
          </a:p>
          <a:p>
            <a:r>
              <a:rPr lang="en-US" b="1" dirty="0"/>
              <a:t>Runtime: </a:t>
            </a:r>
            <a:r>
              <a:rPr lang="en-US" dirty="0"/>
              <a:t>benefits on limited number of cores due to task creation acceleration </a:t>
            </a:r>
          </a:p>
          <a:p>
            <a:r>
              <a:rPr lang="en-US" b="1" dirty="0" err="1"/>
              <a:t>TaskGenX</a:t>
            </a:r>
            <a:r>
              <a:rPr lang="en-US" b="1" dirty="0"/>
              <a:t>:</a:t>
            </a:r>
            <a:r>
              <a:rPr lang="en-US" dirty="0"/>
              <a:t> acceleration of task creation while running other runtime activities in parallel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approaches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101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982785"/>
              </p:ext>
            </p:extLst>
          </p:nvPr>
        </p:nvGraphicFramePr>
        <p:xfrm>
          <a:off x="1606960" y="3282440"/>
          <a:ext cx="5936827" cy="298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972616" y="27809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9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2717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Reducing </a:t>
            </a:r>
            <a:r>
              <a:rPr lang="en-US" i="1" dirty="0" err="1"/>
              <a:t>GTime</a:t>
            </a:r>
            <a:r>
              <a:rPr lang="en-US" i="1" dirty="0"/>
              <a:t> </a:t>
            </a:r>
            <a:r>
              <a:rPr lang="en-US" dirty="0"/>
              <a:t>for optimal </a:t>
            </a:r>
            <a:r>
              <a:rPr lang="en-US" dirty="0" err="1"/>
              <a:t>SoC</a:t>
            </a:r>
            <a:r>
              <a:rPr lang="en-US" dirty="0"/>
              <a:t> utilization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102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28797"/>
              </p:ext>
            </p:extLst>
          </p:nvPr>
        </p:nvGraphicFramePr>
        <p:xfrm>
          <a:off x="724619" y="1520200"/>
          <a:ext cx="7806906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47891"/>
                <a:gridCol w="63590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err="1" smtClean="0"/>
                        <a:t>GTime</a:t>
                      </a:r>
                      <a:endParaRPr lang="en-US" sz="2000" b="0" i="1" baseline="-25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Actual task</a:t>
                      </a:r>
                      <a:r>
                        <a:rPr lang="en-US" sz="2000" baseline="0" dirty="0" smtClean="0"/>
                        <a:t> generation time on a </a:t>
                      </a:r>
                      <a:r>
                        <a:rPr lang="en-US" sz="2000" b="1" baseline="0" dirty="0" smtClean="0"/>
                        <a:t>general purpose core</a:t>
                      </a:r>
                      <a:endParaRPr lang="en-US" sz="20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baseline="0" dirty="0" err="1" smtClean="0"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solidFill>
                            <a:srgbClr val="62983E"/>
                          </a:solidFill>
                        </a:rPr>
                        <a:t>GTime</a:t>
                      </a:r>
                      <a:r>
                        <a:rPr lang="en-US" sz="2000" b="1" i="1" baseline="-25000" dirty="0" err="1" smtClean="0"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solidFill>
                            <a:srgbClr val="62983E"/>
                          </a:solidFill>
                        </a:rPr>
                        <a:t>opt</a:t>
                      </a:r>
                      <a:r>
                        <a:rPr lang="en-US" sz="2000" b="1" i="1" baseline="0" dirty="0" smtClean="0"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solidFill>
                            <a:srgbClr val="62983E"/>
                          </a:solidFill>
                        </a:rPr>
                        <a:t>(N)</a:t>
                      </a:r>
                      <a:endParaRPr lang="en-US" sz="2000" b="1" i="1" baseline="0" dirty="0"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  <a:solidFill>
                          <a:srgbClr val="62983E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 smtClean="0"/>
                        <a:t>Optimal</a:t>
                      </a:r>
                      <a:r>
                        <a:rPr lang="en-US" sz="2000" i="0" dirty="0" smtClean="0"/>
                        <a:t> task generation time in order to keep </a:t>
                      </a:r>
                      <a:r>
                        <a:rPr lang="en-US" sz="2000" i="1" dirty="0" smtClean="0"/>
                        <a:t>N</a:t>
                      </a:r>
                      <a:r>
                        <a:rPr lang="en-US" sz="2000" i="0" dirty="0" smtClean="0"/>
                        <a:t> cores busy</a:t>
                      </a:r>
                      <a:endParaRPr lang="en-US" sz="2000" i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baseline="0" dirty="0" err="1" smtClean="0"/>
                        <a:t>ETime</a:t>
                      </a:r>
                      <a:endParaRPr lang="en-US" sz="2000" i="1" baseline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i="0" dirty="0" smtClean="0"/>
                        <a:t>Average task execution</a:t>
                      </a:r>
                      <a:r>
                        <a:rPr lang="en-US" sz="2000" i="0" baseline="0" dirty="0" smtClean="0"/>
                        <a:t> time</a:t>
                      </a:r>
                      <a:endParaRPr lang="en-US" sz="2000" i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64802" y="2780928"/>
            <a:ext cx="8385900" cy="3672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Question: </a:t>
            </a:r>
            <a:r>
              <a:rPr lang="en-US" dirty="0" smtClean="0"/>
              <a:t>How much faster should </a:t>
            </a:r>
            <a:r>
              <a:rPr lang="en-US" dirty="0" err="1" smtClean="0"/>
              <a:t>RTopt</a:t>
            </a:r>
            <a:r>
              <a:rPr lang="en-US" dirty="0" smtClean="0"/>
              <a:t> execute task generation compared to a general purpose core?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RTopt</a:t>
            </a:r>
            <a:r>
              <a:rPr lang="en-US" dirty="0" smtClean="0"/>
              <a:t> should perform task generation </a:t>
            </a:r>
            <a:r>
              <a:rPr lang="en-US" b="1" i="1" dirty="0" smtClean="0"/>
              <a:t>r </a:t>
            </a:r>
            <a:r>
              <a:rPr lang="en-US" b="1" dirty="0" smtClean="0"/>
              <a:t>times faster than a general purpose core</a:t>
            </a:r>
          </a:p>
          <a:p>
            <a:r>
              <a:rPr lang="en-US" dirty="0" smtClean="0"/>
              <a:t>For each application we observe different </a:t>
            </a:r>
            <a:r>
              <a:rPr lang="en-US" i="1" dirty="0" smtClean="0"/>
              <a:t>r </a:t>
            </a:r>
            <a:r>
              <a:rPr lang="en-US" dirty="0" smtClean="0"/>
              <a:t> values as they depend on the average task time of the application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r </a:t>
            </a:r>
            <a:r>
              <a:rPr lang="en-US" dirty="0" smtClean="0"/>
              <a:t> values observed in our workloads range from 0.01 to 197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204437"/>
                  </p:ext>
                </p:extLst>
              </p:nvPr>
            </p:nvGraphicFramePr>
            <p:xfrm>
              <a:off x="3105508" y="3407210"/>
              <a:ext cx="2794959" cy="603187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794959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</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𝐺𝑇𝑖𝑚𝑒</m:t>
                                </m:r>
                                <m:r>
                                  <a:rPr lang="en-US" b="0" i="1" baseline="-25000" smtClean="0">
                                    <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</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𝑜𝑝𝑡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</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</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</a:ln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)≤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ETime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i="1" dirty="0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204437"/>
                  </p:ext>
                </p:extLst>
              </p:nvPr>
            </p:nvGraphicFramePr>
            <p:xfrm>
              <a:off x="3105508" y="3407210"/>
              <a:ext cx="2794959" cy="603187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794959"/>
                  </a:tblGrid>
                  <a:tr h="6031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0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7553396"/>
                  </p:ext>
                </p:extLst>
              </p:nvPr>
            </p:nvGraphicFramePr>
            <p:xfrm>
              <a:off x="2817963" y="4074966"/>
              <a:ext cx="3338424" cy="65551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338424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US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GTime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GTime</m:t>
                                    </m:r>
                                    <m:r>
                                      <a:rPr lang="en-US" sz="1800" b="0" i="1" baseline="-25000" dirty="0" smtClean="0">
                                        <a:latin typeface="Cambria Math"/>
                                      </a:rPr>
                                      <m:t>𝑜𝑝𝑡</m:t>
                                    </m:r>
                                    <m:r>
                                      <a:rPr lang="en-US" sz="1800" b="0" i="1" baseline="-25000" dirty="0" smtClean="0">
                                        <a:latin typeface="Cambria Math"/>
                                      </a:rPr>
                                      <m:t> (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i="1" dirty="0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7553396"/>
                  </p:ext>
                </p:extLst>
              </p:nvPr>
            </p:nvGraphicFramePr>
            <p:xfrm>
              <a:off x="2817963" y="4074966"/>
              <a:ext cx="3338424" cy="65551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338424"/>
                  </a:tblGrid>
                  <a:tr h="6555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633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All Schedulers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103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839366"/>
              </p:ext>
            </p:extLst>
          </p:nvPr>
        </p:nvGraphicFramePr>
        <p:xfrm>
          <a:off x="179512" y="1412776"/>
          <a:ext cx="27037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7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Evaluated Schedulers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CPATH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HYBRID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dHEFT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BF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44279"/>
              </p:ext>
            </p:extLst>
          </p:nvPr>
        </p:nvGraphicFramePr>
        <p:xfrm>
          <a:off x="3203848" y="1268760"/>
          <a:ext cx="5256583" cy="269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381"/>
                <a:gridCol w="865300"/>
                <a:gridCol w="1297951"/>
                <a:gridCol w="1297951"/>
              </a:tblGrid>
              <a:tr h="49765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Kernel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#Tasks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Measured </a:t>
                      </a:r>
                      <a:r>
                        <a:rPr lang="en-US" sz="1600" dirty="0" err="1" smtClean="0"/>
                        <a:t>Perf</a:t>
                      </a:r>
                      <a:r>
                        <a:rPr lang="en-US" sz="1600" dirty="0" smtClean="0"/>
                        <a:t>. 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#Task</a:t>
                      </a:r>
                      <a:r>
                        <a:rPr lang="en-US" sz="1600" baseline="0" dirty="0" smtClean="0"/>
                        <a:t> types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811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Cholesky</a:t>
                      </a:r>
                      <a:r>
                        <a:rPr lang="en-US" sz="1600" dirty="0" smtClean="0"/>
                        <a:t> 8x8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120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2.23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811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Cholesky</a:t>
                      </a:r>
                      <a:r>
                        <a:rPr lang="en-US" sz="1600" dirty="0" smtClean="0"/>
                        <a:t> 16x16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816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QR</a:t>
                      </a:r>
                      <a:endParaRPr lang="en-US" sz="1600" b="1" dirty="0" smtClean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1,496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Heat diffusion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5,124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2.83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Integral Histogram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2,048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1.71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1600">
                <a:tc>
                  <a:txBody>
                    <a:bodyPr/>
                    <a:lstStyle/>
                    <a:p>
                      <a:r>
                        <a:rPr lang="en-US" sz="1600" b="1" dirty="0" err="1" smtClean="0"/>
                        <a:t>Bodytrack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408,525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4.14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4005064"/>
            <a:ext cx="8229600" cy="21210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Real Machine</a:t>
            </a:r>
          </a:p>
          <a:p>
            <a:pPr lvl="1"/>
            <a:r>
              <a:rPr lang="en-US" dirty="0" err="1" smtClean="0"/>
              <a:t>Octa</a:t>
            </a:r>
            <a:r>
              <a:rPr lang="en-US" dirty="0" smtClean="0"/>
              <a:t>-core Arm </a:t>
            </a:r>
            <a:r>
              <a:rPr lang="en-US" dirty="0" err="1" smtClean="0"/>
              <a:t>big.LITTLE</a:t>
            </a:r>
            <a:r>
              <a:rPr lang="en-US" dirty="0" smtClean="0"/>
              <a:t> (4 big + 4 little cores)</a:t>
            </a:r>
          </a:p>
          <a:p>
            <a:r>
              <a:rPr lang="en-US" dirty="0" smtClean="0"/>
              <a:t>Simulation</a:t>
            </a:r>
          </a:p>
          <a:p>
            <a:pPr lvl="1"/>
            <a:r>
              <a:rPr lang="en-US" dirty="0" err="1" smtClean="0"/>
              <a:t>TaskSim</a:t>
            </a:r>
            <a:r>
              <a:rPr lang="en-US" dirty="0" smtClean="0"/>
              <a:t> trace driven simulator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5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Evaluation – part 1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104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585551"/>
              </p:ext>
            </p:extLst>
          </p:nvPr>
        </p:nvGraphicFramePr>
        <p:xfrm>
          <a:off x="1907704" y="980728"/>
          <a:ext cx="5256583" cy="2538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381"/>
                <a:gridCol w="865300"/>
                <a:gridCol w="1297951"/>
                <a:gridCol w="1297951"/>
              </a:tblGrid>
              <a:tr h="5332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Kernel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#Tasks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Measured </a:t>
                      </a:r>
                      <a:r>
                        <a:rPr lang="en-US" sz="1600" dirty="0" err="1" smtClean="0"/>
                        <a:t>Perf</a:t>
                      </a:r>
                      <a:r>
                        <a:rPr lang="en-US" sz="1600" dirty="0" smtClean="0"/>
                        <a:t>. 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 Critical tasks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8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Cholesky</a:t>
                      </a:r>
                      <a:r>
                        <a:rPr lang="en-US" sz="1600" dirty="0" smtClean="0"/>
                        <a:t> 8x8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120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2.23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17.5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017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Cholesky</a:t>
                      </a:r>
                      <a:r>
                        <a:rPr lang="en-US" sz="1600" dirty="0" smtClean="0"/>
                        <a:t> 16x16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816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5.5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332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Integral Histogram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2048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1.71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7.3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36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QR</a:t>
                      </a:r>
                      <a:endParaRPr lang="en-US" sz="16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1,496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4.26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4.4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36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Heat diffusion</a:t>
                      </a:r>
                      <a:endParaRPr lang="en-US" sz="16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5,124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2.83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4.1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696568"/>
              </p:ext>
            </p:extLst>
          </p:nvPr>
        </p:nvGraphicFramePr>
        <p:xfrm>
          <a:off x="2051720" y="3573016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199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</a:t>
            </a:r>
            <a:r>
              <a:rPr lang="en-US" dirty="0" smtClean="0"/>
              <a:t>of Scheduling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45024"/>
          </a:xfrm>
        </p:spPr>
        <p:txBody>
          <a:bodyPr>
            <a:normAutofit/>
          </a:bodyPr>
          <a:lstStyle/>
          <a:p>
            <a:r>
              <a:rPr lang="en-US" b="1" dirty="0" smtClean="0"/>
              <a:t>Static threading</a:t>
            </a:r>
          </a:p>
          <a:p>
            <a:pPr lvl="1"/>
            <a:r>
              <a:rPr lang="en-US" dirty="0" smtClean="0"/>
              <a:t>Application-based thread static scheduling</a:t>
            </a:r>
          </a:p>
          <a:p>
            <a:r>
              <a:rPr lang="en-US" b="1" dirty="0" smtClean="0"/>
              <a:t>GTS</a:t>
            </a:r>
          </a:p>
          <a:p>
            <a:pPr lvl="1"/>
            <a:r>
              <a:rPr lang="en-US" dirty="0" smtClean="0"/>
              <a:t>Global Task Scheduler: state-of-the-art OS scheduler for AMCs</a:t>
            </a:r>
          </a:p>
          <a:p>
            <a:r>
              <a:rPr lang="en-US" b="1" dirty="0" smtClean="0"/>
              <a:t>Task-based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OmpSs</a:t>
            </a:r>
            <a:r>
              <a:rPr lang="en-US" dirty="0" smtClean="0"/>
              <a:t> programming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5536" y="5373216"/>
            <a:ext cx="8229600" cy="936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K. </a:t>
            </a:r>
            <a:r>
              <a:rPr lang="en-US" sz="1400" dirty="0" err="1" smtClean="0"/>
              <a:t>Chronaki</a:t>
            </a:r>
            <a:r>
              <a:rPr lang="en-US" sz="1400" dirty="0" smtClean="0"/>
              <a:t> et.al.</a:t>
            </a:r>
          </a:p>
          <a:p>
            <a:pPr marL="514350" indent="-514350">
              <a:buAutoNum type="arabicPeriod"/>
            </a:pPr>
            <a:r>
              <a:rPr lang="en-US" sz="1400" b="1" dirty="0" smtClean="0"/>
              <a:t>POSTER</a:t>
            </a:r>
            <a:r>
              <a:rPr lang="en-US" sz="1400" b="1" dirty="0"/>
              <a:t>: Exploiting Asymmetric Multi-Core Processors with Flexible System </a:t>
            </a:r>
            <a:r>
              <a:rPr lang="en-US" sz="1400" b="1" dirty="0" err="1" smtClean="0"/>
              <a:t>Sofware</a:t>
            </a:r>
            <a:r>
              <a:rPr lang="en-US" sz="1400" dirty="0" smtClean="0"/>
              <a:t>, </a:t>
            </a:r>
            <a:r>
              <a:rPr lang="en-US" sz="1400" i="1" dirty="0" smtClean="0"/>
              <a:t>in PACT 2016</a:t>
            </a:r>
          </a:p>
          <a:p>
            <a:pPr marL="514350" indent="-514350">
              <a:buAutoNum type="arabicPeriod"/>
            </a:pPr>
            <a:r>
              <a:rPr lang="en-US" sz="1400" b="1" i="1" dirty="0" smtClean="0"/>
              <a:t>On the Maturity of Parallel Applications for Asymmetric Multi-Core Processors</a:t>
            </a:r>
            <a:r>
              <a:rPr lang="en-US" sz="1400" i="1" dirty="0" smtClean="0"/>
              <a:t>, under review JPDC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0212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97"/>
    </mc:Choice>
    <mc:Fallback>
      <p:transition spd="slow" advTm="10079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Addressing Challenges in AMCs with</a:t>
            </a:r>
            <a:br>
              <a:rPr lang="en-US" dirty="0"/>
            </a:br>
            <a:r>
              <a:rPr lang="en-US" dirty="0"/>
              <a:t>Task-Based Programming Models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12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648072"/>
          </a:xfrm>
        </p:spPr>
        <p:txBody>
          <a:bodyPr>
            <a:normAutofit fontScale="92500"/>
          </a:bodyPr>
          <a:lstStyle/>
          <a:p>
            <a:r>
              <a:rPr lang="en-US" sz="2400" b="1" dirty="0" smtClean="0"/>
              <a:t>9 </a:t>
            </a:r>
            <a:r>
              <a:rPr lang="en-US" sz="2400" b="1" dirty="0"/>
              <a:t>PARSEC workloads </a:t>
            </a:r>
            <a:r>
              <a:rPr lang="en-US" sz="2400" dirty="0" smtClean="0"/>
              <a:t>on </a:t>
            </a:r>
            <a:r>
              <a:rPr lang="en-US" sz="2400" b="1" dirty="0"/>
              <a:t>ARM </a:t>
            </a:r>
            <a:r>
              <a:rPr lang="en-US" sz="2400" b="1" dirty="0" err="1" smtClean="0"/>
              <a:t>big.LITTLE</a:t>
            </a:r>
            <a:r>
              <a:rPr lang="en-US" sz="2400" b="1" dirty="0" smtClean="0"/>
              <a:t> </a:t>
            </a:r>
            <a:r>
              <a:rPr lang="en-US" sz="2400" dirty="0" smtClean="0"/>
              <a:t>from PARSECSs [1]</a:t>
            </a:r>
            <a:endParaRPr lang="en-US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09373"/>
              </p:ext>
            </p:extLst>
          </p:nvPr>
        </p:nvGraphicFramePr>
        <p:xfrm>
          <a:off x="1475656" y="1988840"/>
          <a:ext cx="6096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45638"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Parallelization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Blackscholes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Data-parallel</a:t>
                      </a:r>
                      <a:endParaRPr lang="en-US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Bodytrack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Pipeline</a:t>
                      </a:r>
                      <a:endParaRPr lang="en-US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Canneal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Unstructured</a:t>
                      </a:r>
                      <a:endParaRPr lang="en-US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Dedup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Pipeline</a:t>
                      </a:r>
                      <a:endParaRPr lang="en-US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Facesim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Data-parallel</a:t>
                      </a:r>
                      <a:endParaRPr lang="en-US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en-US" dirty="0" smtClean="0"/>
                        <a:t>Ferret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Pipeline</a:t>
                      </a:r>
                      <a:endParaRPr lang="en-US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Fluidanimate</a:t>
                      </a:r>
                      <a:r>
                        <a:rPr lang="en-US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Data-parallel</a:t>
                      </a:r>
                      <a:endParaRPr lang="en-US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Streamcluster</a:t>
                      </a:r>
                      <a:r>
                        <a:rPr lang="en-US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Data-parallel</a:t>
                      </a:r>
                      <a:endParaRPr lang="en-US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Swaptions</a:t>
                      </a:r>
                      <a:r>
                        <a:rPr lang="en-US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Data-parallel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>
          <a:xfrm>
            <a:off x="423860" y="5733256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 smtClean="0"/>
              <a:t>[1] </a:t>
            </a:r>
            <a:r>
              <a:rPr lang="en-US" sz="1300" dirty="0"/>
              <a:t>D. </a:t>
            </a:r>
            <a:r>
              <a:rPr lang="en-US" sz="1300" dirty="0" err="1"/>
              <a:t>Chasapis</a:t>
            </a:r>
            <a:r>
              <a:rPr lang="en-US" sz="1300" dirty="0"/>
              <a:t> et.al. “PARSECSs: Evaluating the Impact of Task Parallelism in the PARSEC Benchmark Suite”, TACO ‘15</a:t>
            </a:r>
            <a:r>
              <a:rPr lang="en-US" sz="1300" b="1" dirty="0" smtClean="0"/>
              <a:t> </a:t>
            </a:r>
            <a:endParaRPr lang="en-US" sz="1300" dirty="0" smtClean="0"/>
          </a:p>
        </p:txBody>
      </p:sp>
    </p:spTree>
    <p:extLst>
      <p:ext uri="{BB962C8B-B14F-4D97-AF65-F5344CB8AC3E}">
        <p14:creationId xmlns:p14="http://schemas.microsoft.com/office/powerpoint/2010/main" val="210169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45"/>
    </mc:Choice>
    <mc:Fallback>
      <p:transition spd="slow" advTm="2694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Increased Performance under </a:t>
            </a:r>
            <a:br>
              <a:rPr lang="en-US" sz="3600" dirty="0" smtClean="0"/>
            </a:br>
            <a:r>
              <a:rPr lang="en-US" sz="3600" dirty="0" smtClean="0"/>
              <a:t>the Energy Budget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Task-based: Increased speedup under the energy budget </a:t>
            </a:r>
          </a:p>
          <a:p>
            <a:r>
              <a:rPr lang="en-US" dirty="0"/>
              <a:t>10% performance improvement with 1% less energy on average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23528" y="2564904"/>
            <a:ext cx="8152400" cy="3744416"/>
            <a:chOff x="323528" y="2564904"/>
            <a:chExt cx="8152400" cy="3744416"/>
          </a:xfrm>
        </p:grpSpPr>
        <p:graphicFrame>
          <p:nvGraphicFramePr>
            <p:cNvPr id="8" name="Chart 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97725218"/>
                </p:ext>
              </p:extLst>
            </p:nvPr>
          </p:nvGraphicFramePr>
          <p:xfrm>
            <a:off x="323528" y="2990792"/>
            <a:ext cx="3917801" cy="33185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Chart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25263040"/>
                </p:ext>
              </p:extLst>
            </p:nvPr>
          </p:nvGraphicFramePr>
          <p:xfrm>
            <a:off x="4572000" y="3062800"/>
            <a:ext cx="3903928" cy="31680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0" name="Chart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03708459"/>
                </p:ext>
              </p:extLst>
            </p:nvPr>
          </p:nvGraphicFramePr>
          <p:xfrm>
            <a:off x="1835696" y="2564904"/>
            <a:ext cx="5832648" cy="360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187624" y="2924944"/>
              <a:ext cx="3364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Up to 22% improvement over GTS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52120" y="2924944"/>
              <a:ext cx="22858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Up to 4% more energy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0296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82"/>
    </mc:Choice>
    <mc:Fallback>
      <p:transition spd="slow" advTm="7668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of Task-Based Programming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ym typeface="Wingdings" panose="05000000000000000000" pitchFamily="2" charset="2"/>
              </a:rPr>
              <a:t>Asymmetry unaware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Scheduling can be improved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2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45"/>
    </mc:Choice>
    <mc:Fallback>
      <p:transition spd="slow" advTm="2174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Moving from Homogeneous to Asymmetric Multi-cores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725890"/>
            <a:ext cx="9108504" cy="285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45514" y="4526212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time</a:t>
            </a:r>
            <a:endParaRPr lang="en-US" sz="2000" i="1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64088" y="4570095"/>
            <a:ext cx="2412268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6944" y="4534758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time</a:t>
            </a:r>
            <a:endParaRPr lang="en-US" sz="2000" i="1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75182" y="4543753"/>
            <a:ext cx="2412268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8100391" y="3627341"/>
            <a:ext cx="1008113" cy="83392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40382" y="3627342"/>
            <a:ext cx="991857" cy="9074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3" idx="3"/>
            <a:endCxn id="18" idx="0"/>
          </p:cNvCxnSpPr>
          <p:nvPr/>
        </p:nvCxnSpPr>
        <p:spPr>
          <a:xfrm flipH="1">
            <a:off x="5609003" y="4401870"/>
            <a:ext cx="276633" cy="635085"/>
          </a:xfrm>
          <a:prstGeom prst="straightConnector1">
            <a:avLst/>
          </a:prstGeom>
          <a:ln w="28575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3"/>
            <a:endCxn id="18" idx="3"/>
          </p:cNvCxnSpPr>
          <p:nvPr/>
        </p:nvCxnSpPr>
        <p:spPr>
          <a:xfrm flipH="1">
            <a:off x="6434576" y="4339142"/>
            <a:ext cx="1813450" cy="1020979"/>
          </a:xfrm>
          <a:prstGeom prst="straightConnector1">
            <a:avLst/>
          </a:prstGeom>
          <a:ln w="28575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83429" y="5036955"/>
            <a:ext cx="165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Performance 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gaps!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72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10"/>
    </mc:Choice>
    <mc:Fallback>
      <p:transition spd="slow" advTm="8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is the 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1485234"/>
            <a:ext cx="9144000" cy="4607612"/>
            <a:chOff x="0" y="1485234"/>
            <a:chExt cx="9144000" cy="460761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094" y="3930430"/>
              <a:ext cx="6528048" cy="216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557" y="1485234"/>
              <a:ext cx="6528048" cy="216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0" y="3789040"/>
              <a:ext cx="9144000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9096164" y="1501985"/>
              <a:ext cx="12340" cy="4533199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7681488" y="3930430"/>
              <a:ext cx="12340" cy="2145775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eft-Right Arrow 25"/>
            <p:cNvSpPr/>
            <p:nvPr/>
          </p:nvSpPr>
          <p:spPr>
            <a:xfrm>
              <a:off x="7729223" y="5508922"/>
              <a:ext cx="1363744" cy="526262"/>
            </a:xfrm>
            <a:prstGeom prst="leftRightArrow">
              <a:avLst>
                <a:gd name="adj1" fmla="val 45145"/>
                <a:gd name="adj2" fmla="val 19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</a:rPr>
                <a:t>Improvement</a:t>
              </a:r>
              <a:endParaRPr 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Down Arrow Callout 31"/>
            <p:cNvSpPr/>
            <p:nvPr/>
          </p:nvSpPr>
          <p:spPr>
            <a:xfrm>
              <a:off x="539552" y="2564904"/>
              <a:ext cx="1692696" cy="2304256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00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Scheduling!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91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40"/>
    </mc:Choice>
    <mc:Fallback>
      <p:transition spd="slow" advTm="2794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of Task-Based Programming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Asymmetry unaware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Scheduling can be improved</a:t>
            </a:r>
          </a:p>
          <a:p>
            <a:r>
              <a:rPr lang="en-US" b="1" dirty="0">
                <a:sym typeface="Wingdings" panose="05000000000000000000" pitchFamily="2" charset="2"/>
              </a:rPr>
              <a:t>High task generation overheads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2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5"/>
    </mc:Choice>
    <mc:Fallback>
      <p:transition spd="slow" advTm="1555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Generation Costs!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66" y="2636912"/>
            <a:ext cx="523892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772816"/>
            <a:ext cx="54673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99063" y="506764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time</a:t>
            </a:r>
            <a:endParaRPr lang="en-US" sz="2000" i="1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128731" y="5085184"/>
            <a:ext cx="2412268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56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96"/>
    </mc:Choice>
    <mc:Fallback>
      <p:transition spd="slow" advTm="3409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Accelerating Task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19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64728"/>
            <a:ext cx="5156493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43" y="1414373"/>
            <a:ext cx="5156491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0" y="3789040"/>
            <a:ext cx="9144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8870427" y="1414373"/>
            <a:ext cx="22053" cy="478417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405950" y="3947522"/>
            <a:ext cx="12340" cy="228520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-Right Arrow 14"/>
          <p:cNvSpPr/>
          <p:nvPr/>
        </p:nvSpPr>
        <p:spPr>
          <a:xfrm>
            <a:off x="7447015" y="5711050"/>
            <a:ext cx="1434438" cy="526262"/>
          </a:xfrm>
          <a:prstGeom prst="leftRightArrow">
            <a:avLst>
              <a:gd name="adj1" fmla="val 45145"/>
              <a:gd name="adj2" fmla="val 19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</a:rPr>
              <a:t>Improvement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493934" y="2180495"/>
            <a:ext cx="1936846" cy="2589625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008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Fast Task Generation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sym typeface="Wingdings"/>
              </a:rPr>
              <a:t></a:t>
            </a:r>
            <a:r>
              <a:rPr lang="en-US" sz="20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 Improved Scheduling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3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29"/>
    </mc:Choice>
    <mc:Fallback>
      <p:transition spd="slow" advTm="2392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Thesis background</a:t>
            </a:r>
          </a:p>
          <a:p>
            <a:pPr lvl="1"/>
            <a:r>
              <a:rPr lang="en-US" dirty="0" smtClean="0"/>
              <a:t>Thesis </a:t>
            </a:r>
            <a:r>
              <a:rPr lang="en-US" dirty="0" smtClean="0"/>
              <a:t>motivation</a:t>
            </a:r>
          </a:p>
          <a:p>
            <a:r>
              <a:rPr lang="en-US" dirty="0" smtClean="0"/>
              <a:t>Study of Asymmetric Systems</a:t>
            </a:r>
            <a:endParaRPr lang="en-US" dirty="0" smtClean="0"/>
          </a:p>
          <a:p>
            <a:r>
              <a:rPr lang="en-US" dirty="0" smtClean="0"/>
              <a:t>Scheduling in AMCs</a:t>
            </a:r>
          </a:p>
          <a:p>
            <a:r>
              <a:rPr lang="en-US" dirty="0" err="1" smtClean="0"/>
              <a:t>TaskGenX</a:t>
            </a:r>
            <a:endParaRPr lang="en-US" dirty="0" smtClean="0"/>
          </a:p>
          <a:p>
            <a:r>
              <a:rPr lang="en-US" dirty="0" smtClean="0"/>
              <a:t>Thesis insights and Future directions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AE2C0-2DB6-4895-90D4-4E0912EDB3B9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K. </a:t>
            </a:r>
            <a:r>
              <a:rPr lang="en-US" dirty="0" err="1" smtClean="0"/>
              <a:t>Chronaki</a:t>
            </a:r>
            <a:r>
              <a:rPr lang="en-US" dirty="0" smtClean="0"/>
              <a:t> PhD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6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74"/>
    </mc:Choice>
    <mc:Fallback>
      <p:transition spd="slow" advTm="3347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US" dirty="0" smtClean="0"/>
              <a:t>Scheduling Techniques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324544" y="2304071"/>
            <a:ext cx="9468544" cy="3501193"/>
            <a:chOff x="-1562928" y="1485234"/>
            <a:chExt cx="12460720" cy="460761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094" y="3930430"/>
              <a:ext cx="6528048" cy="216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557" y="1485234"/>
              <a:ext cx="6528048" cy="216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-1562928" y="3768585"/>
              <a:ext cx="12460720" cy="10227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9096164" y="1501985"/>
              <a:ext cx="12340" cy="4533199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7681488" y="3930430"/>
              <a:ext cx="12340" cy="2145775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Left-Right Arrow 9"/>
            <p:cNvSpPr/>
            <p:nvPr/>
          </p:nvSpPr>
          <p:spPr>
            <a:xfrm>
              <a:off x="7729223" y="5508922"/>
              <a:ext cx="1363744" cy="526262"/>
            </a:xfrm>
            <a:prstGeom prst="leftRightArrow">
              <a:avLst>
                <a:gd name="adj1" fmla="val 45145"/>
                <a:gd name="adj2" fmla="val 19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Improvement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Down Arrow Callout 10"/>
            <p:cNvSpPr/>
            <p:nvPr/>
          </p:nvSpPr>
          <p:spPr>
            <a:xfrm>
              <a:off x="284290" y="2564903"/>
              <a:ext cx="1947957" cy="2304255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00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Scheduling!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83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1"/>
    </mc:Choice>
    <mc:Fallback>
      <p:transition spd="slow" advTm="1345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Techniques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develop 3 scheduling techniques</a:t>
            </a:r>
          </a:p>
          <a:p>
            <a:pPr lvl="1"/>
            <a:r>
              <a:rPr lang="en-US" dirty="0" smtClean="0"/>
              <a:t>CATS:	detects the </a:t>
            </a:r>
            <a:r>
              <a:rPr lang="en-US" b="1" dirty="0" smtClean="0"/>
              <a:t>longest path </a:t>
            </a:r>
            <a:r>
              <a:rPr lang="en-US" dirty="0" smtClean="0"/>
              <a:t>of the TDG</a:t>
            </a:r>
          </a:p>
          <a:p>
            <a:pPr lvl="1"/>
            <a:r>
              <a:rPr lang="en-US" dirty="0" smtClean="0"/>
              <a:t>CPATH: detects the </a:t>
            </a:r>
            <a:r>
              <a:rPr lang="en-US" b="1" dirty="0" smtClean="0"/>
              <a:t>critical path </a:t>
            </a:r>
            <a:r>
              <a:rPr lang="en-US" dirty="0" smtClean="0"/>
              <a:t>of the TDG</a:t>
            </a:r>
          </a:p>
          <a:p>
            <a:pPr lvl="1"/>
            <a:r>
              <a:rPr lang="en-US" dirty="0" smtClean="0"/>
              <a:t>HYBRID: detects either the longest or the critical path of the TDG depending on the current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1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72"/>
    </mc:Choice>
    <mc:Fallback>
      <p:transition spd="slow" advTm="3027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CATS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CPATH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HYBRID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3"/>
    </mc:Choice>
    <mc:Fallback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Criticality-Aware Task Scheduler (CATS)</a:t>
            </a:r>
            <a:endParaRPr lang="en-US" sz="3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1844824"/>
            <a:ext cx="21050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Callout 7"/>
          <p:cNvSpPr/>
          <p:nvPr/>
        </p:nvSpPr>
        <p:spPr>
          <a:xfrm>
            <a:off x="2483768" y="3951302"/>
            <a:ext cx="2016224" cy="69252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6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Scheduling!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851920" y="1772816"/>
            <a:ext cx="5040560" cy="15118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Critical tasks:</a:t>
            </a:r>
          </a:p>
          <a:p>
            <a:pPr lvl="1"/>
            <a:r>
              <a:rPr lang="en-US" dirty="0" smtClean="0"/>
              <a:t>The tasks that belong to the longest path of the task dependency graph (TDG)</a:t>
            </a:r>
            <a:endParaRPr lang="es-ES" dirty="0"/>
          </a:p>
        </p:txBody>
      </p:sp>
      <p:sp>
        <p:nvSpPr>
          <p:cNvPr id="34" name="Oval 33"/>
          <p:cNvSpPr/>
          <p:nvPr/>
        </p:nvSpPr>
        <p:spPr>
          <a:xfrm>
            <a:off x="9667332" y="4653136"/>
            <a:ext cx="509290" cy="5225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653192" y="3642579"/>
            <a:ext cx="4235625" cy="1440273"/>
            <a:chOff x="4653192" y="3642579"/>
            <a:chExt cx="4235625" cy="1440273"/>
          </a:xfrm>
        </p:grpSpPr>
        <p:sp>
          <p:nvSpPr>
            <p:cNvPr id="11" name="Rounded Rectangle 10"/>
            <p:cNvSpPr/>
            <p:nvPr/>
          </p:nvSpPr>
          <p:spPr>
            <a:xfrm>
              <a:off x="4653192" y="3642579"/>
              <a:ext cx="4216446" cy="64807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>
                      <a:lumMod val="50000"/>
                    </a:schemeClr>
                  </a:solidFill>
                </a:rPr>
                <a:t>Little Core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672371" y="4434780"/>
              <a:ext cx="4216446" cy="64807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>
                  <a:solidFill>
                    <a:schemeClr val="accent1">
                      <a:lumMod val="50000"/>
                    </a:schemeClr>
                  </a:solidFill>
                </a:rPr>
                <a:t>Big Core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896549" y="3646659"/>
              <a:ext cx="0" cy="64399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5896549" y="4434780"/>
              <a:ext cx="0" cy="64399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5968557" y="4559918"/>
              <a:ext cx="383743" cy="393716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366697" y="4552204"/>
              <a:ext cx="383743" cy="393716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5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764841" y="4550393"/>
              <a:ext cx="383743" cy="393716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8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162981" y="4542679"/>
              <a:ext cx="383743" cy="393716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9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559083" y="4547218"/>
              <a:ext cx="383743" cy="393716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957223" y="4539504"/>
              <a:ext cx="383743" cy="393716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9068" y="458701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en-US" sz="1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69923" y="458247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en-US" sz="14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8351171" y="4538015"/>
              <a:ext cx="383743" cy="393716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63871" y="4580984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en-US" sz="14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960148" y="3763086"/>
              <a:ext cx="456881" cy="4687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6431018" y="3758165"/>
              <a:ext cx="456881" cy="4687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4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901767" y="3762162"/>
              <a:ext cx="456881" cy="4687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6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368700" y="3757241"/>
              <a:ext cx="456881" cy="4687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7831922" y="3738199"/>
              <a:ext cx="456881" cy="4687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8298855" y="3733278"/>
              <a:ext cx="456881" cy="4687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80704" y="382036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en-US" sz="1400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6861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35"/>
    </mc:Choice>
    <mc:Fallback>
      <p:transition spd="slow" advTm="61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CATS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24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400175"/>
            <a:ext cx="84391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20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44"/>
    </mc:Choice>
    <mc:Fallback>
      <p:transition spd="slow" advTm="4394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CATS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25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400175"/>
            <a:ext cx="84391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55928" y="1400175"/>
            <a:ext cx="2370841" cy="4057650"/>
          </a:xfrm>
          <a:prstGeom prst="roundRect">
            <a:avLst>
              <a:gd name="adj" fmla="val 4007"/>
            </a:avLst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4"/>
    </mc:Choice>
    <mc:Fallback>
      <p:transition spd="slow" advTm="416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600201"/>
            <a:ext cx="5770984" cy="4205064"/>
          </a:xfrm>
        </p:spPr>
        <p:txBody>
          <a:bodyPr/>
          <a:lstStyle/>
          <a:p>
            <a:r>
              <a:rPr lang="en-US" dirty="0"/>
              <a:t>Each task is prioritized by its </a:t>
            </a:r>
            <a:r>
              <a:rPr lang="en-US" i="1" dirty="0"/>
              <a:t>bottom level</a:t>
            </a:r>
          </a:p>
          <a:p>
            <a:r>
              <a:rPr lang="en-US" dirty="0"/>
              <a:t>What is the </a:t>
            </a:r>
            <a:r>
              <a:rPr lang="en-US" i="1" dirty="0"/>
              <a:t>bottom </a:t>
            </a:r>
            <a:r>
              <a:rPr lang="en-US" i="1" dirty="0" smtClean="0"/>
              <a:t>level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The number of edges in a longest path from a task to the bottom of the graph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45818" y="274638"/>
            <a:ext cx="6740981" cy="1143000"/>
          </a:xfrm>
        </p:spPr>
        <p:txBody>
          <a:bodyPr/>
          <a:lstStyle/>
          <a:p>
            <a:r>
              <a:rPr lang="en-US" dirty="0" smtClean="0"/>
              <a:t>Task Prioritization (CATS)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51520" y="404664"/>
            <a:ext cx="1673602" cy="804689"/>
            <a:chOff x="352425" y="1400175"/>
            <a:chExt cx="8439150" cy="405765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ounded Rectangle 9"/>
            <p:cNvSpPr/>
            <p:nvPr/>
          </p:nvSpPr>
          <p:spPr>
            <a:xfrm>
              <a:off x="355928" y="1400175"/>
              <a:ext cx="2370841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0" y="1846800"/>
            <a:ext cx="2119313" cy="325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26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16"/>
    </mc:Choice>
    <mc:Fallback>
      <p:transition spd="slow" advTm="4581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818" y="274638"/>
            <a:ext cx="6740981" cy="1143000"/>
          </a:xfrm>
        </p:spPr>
        <p:txBody>
          <a:bodyPr/>
          <a:lstStyle/>
          <a:p>
            <a:r>
              <a:rPr lang="en-US" dirty="0" smtClean="0"/>
              <a:t>Task Prioritization (CATS)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51520" y="404664"/>
            <a:ext cx="1673602" cy="804689"/>
            <a:chOff x="352425" y="1400175"/>
            <a:chExt cx="8439150" cy="405765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ounded Rectangle 7"/>
            <p:cNvSpPr/>
            <p:nvPr/>
          </p:nvSpPr>
          <p:spPr>
            <a:xfrm>
              <a:off x="355928" y="1400175"/>
              <a:ext cx="2370841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2055"/>
              </p:ext>
            </p:extLst>
          </p:nvPr>
        </p:nvGraphicFramePr>
        <p:xfrm>
          <a:off x="4680000" y="1729372"/>
          <a:ext cx="3333501" cy="373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5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31599"/>
              </p:ext>
            </p:extLst>
          </p:nvPr>
        </p:nvGraphicFramePr>
        <p:xfrm>
          <a:off x="4680000" y="1729372"/>
          <a:ext cx="3333501" cy="373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{ 5</a:t>
                      </a: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 }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998867"/>
              </p:ext>
            </p:extLst>
          </p:nvPr>
        </p:nvGraphicFramePr>
        <p:xfrm>
          <a:off x="4680000" y="1729372"/>
          <a:ext cx="3333501" cy="41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5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{ </a:t>
                      </a: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Ø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}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21282"/>
              </p:ext>
            </p:extLst>
          </p:nvPr>
        </p:nvGraphicFramePr>
        <p:xfrm>
          <a:off x="4680000" y="1729372"/>
          <a:ext cx="3333501" cy="41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5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{ 8 }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310753"/>
              </p:ext>
            </p:extLst>
          </p:nvPr>
        </p:nvGraphicFramePr>
        <p:xfrm>
          <a:off x="4680000" y="1729372"/>
          <a:ext cx="3333501" cy="41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5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8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904030"/>
              </p:ext>
            </p:extLst>
          </p:nvPr>
        </p:nvGraphicFramePr>
        <p:xfrm>
          <a:off x="4680000" y="1729372"/>
          <a:ext cx="3333501" cy="373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{ </a:t>
                      </a: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Ø }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1055671" y="178282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7941" y="1639080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617349" y="1561408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9" name="Oval 18"/>
          <p:cNvSpPr/>
          <p:nvPr/>
        </p:nvSpPr>
        <p:spPr>
          <a:xfrm>
            <a:off x="2630664" y="175807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41485" y="153665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63588" y="220496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22" name="Straight Arrow Connector 21"/>
          <p:cNvCxnSpPr>
            <a:stCxn id="33" idx="3"/>
            <a:endCxn id="34" idx="7"/>
          </p:cNvCxnSpPr>
          <p:nvPr/>
        </p:nvCxnSpPr>
        <p:spPr>
          <a:xfrm flipH="1">
            <a:off x="1410416" y="2044795"/>
            <a:ext cx="438469" cy="32093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68388" y="2430841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3668" y="222336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cxnSp>
        <p:nvCxnSpPr>
          <p:cNvPr id="25" name="Straight Arrow Connector 24"/>
          <p:cNvCxnSpPr>
            <a:stCxn id="33" idx="4"/>
            <a:endCxn id="23" idx="0"/>
          </p:cNvCxnSpPr>
          <p:nvPr/>
        </p:nvCxnSpPr>
        <p:spPr>
          <a:xfrm flipH="1">
            <a:off x="1936346" y="2093989"/>
            <a:ext cx="31303" cy="3368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677441" y="2334242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75756" y="2272196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28" name="Straight Arrow Connector 27"/>
          <p:cNvCxnSpPr>
            <a:stCxn id="33" idx="5"/>
            <a:endCxn id="26" idx="1"/>
          </p:cNvCxnSpPr>
          <p:nvPr/>
        </p:nvCxnSpPr>
        <p:spPr>
          <a:xfrm>
            <a:off x="2086412" y="2044795"/>
            <a:ext cx="640223" cy="3386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59384" y="3001568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cxnSp>
        <p:nvCxnSpPr>
          <p:cNvPr id="30" name="Straight Arrow Connector 29"/>
          <p:cNvCxnSpPr>
            <a:stCxn id="34" idx="4"/>
            <a:endCxn id="35" idx="0"/>
          </p:cNvCxnSpPr>
          <p:nvPr/>
        </p:nvCxnSpPr>
        <p:spPr>
          <a:xfrm flipH="1">
            <a:off x="1175562" y="2652448"/>
            <a:ext cx="116091" cy="5651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47942" y="302569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89357" y="2776252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33" name="Oval 32"/>
          <p:cNvSpPr/>
          <p:nvPr/>
        </p:nvSpPr>
        <p:spPr>
          <a:xfrm>
            <a:off x="1799691" y="1758074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123695" y="231653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1007604" y="3217592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23" idx="4"/>
            <a:endCxn id="31" idx="0"/>
          </p:cNvCxnSpPr>
          <p:nvPr/>
        </p:nvCxnSpPr>
        <p:spPr>
          <a:xfrm>
            <a:off x="1936346" y="2766756"/>
            <a:ext cx="79554" cy="2589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777862" y="2430841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222184" y="338928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89930" y="3132779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cxnSp>
        <p:nvCxnSpPr>
          <p:cNvPr id="40" name="Straight Arrow Connector 39"/>
          <p:cNvCxnSpPr>
            <a:stCxn id="31" idx="5"/>
            <a:endCxn id="38" idx="1"/>
          </p:cNvCxnSpPr>
          <p:nvPr/>
        </p:nvCxnSpPr>
        <p:spPr>
          <a:xfrm>
            <a:off x="2134663" y="3312414"/>
            <a:ext cx="136715" cy="12606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849870" y="3022180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765983" y="244611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801987" y="1762040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72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09"/>
    </mc:Choice>
    <mc:Fallback>
      <p:transition spd="slow" advTm="98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25" dur="1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59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1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66" dur="1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73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  <p:bldP spid="33" grpId="0" animBg="1"/>
      <p:bldP spid="37" grpId="0" animBg="1"/>
      <p:bldP spid="37" grpId="1" animBg="1"/>
      <p:bldP spid="38" grpId="0" animBg="1"/>
      <p:bldP spid="39" grpId="0"/>
      <p:bldP spid="41" grpId="0" animBg="1"/>
      <p:bldP spid="42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CATS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28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52425" y="1400175"/>
            <a:ext cx="8439150" cy="4057650"/>
            <a:chOff x="352425" y="1400175"/>
            <a:chExt cx="8439150" cy="405765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2734844" y="1400175"/>
              <a:ext cx="3962345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976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2"/>
    </mc:Choice>
    <mc:Fallback>
      <p:transition spd="slow" advTm="1047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2987824" y="2767107"/>
            <a:ext cx="5688632" cy="1171477"/>
            <a:chOff x="3826282" y="2767107"/>
            <a:chExt cx="4235625" cy="1171477"/>
          </a:xfrm>
        </p:grpSpPr>
        <p:grpSp>
          <p:nvGrpSpPr>
            <p:cNvPr id="96" name="Group 95"/>
            <p:cNvGrpSpPr/>
            <p:nvPr/>
          </p:nvGrpSpPr>
          <p:grpSpPr>
            <a:xfrm>
              <a:off x="3826282" y="2767107"/>
              <a:ext cx="4235625" cy="1163956"/>
              <a:chOff x="4653192" y="3798694"/>
              <a:chExt cx="4235625" cy="1163956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4653192" y="3798694"/>
                <a:ext cx="4216446" cy="5400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Non-critical queue</a:t>
                </a:r>
                <a:endParaRPr lang="en-US" sz="16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4672371" y="4422650"/>
                <a:ext cx="4216446" cy="5400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Critical queue</a:t>
                </a:r>
                <a:endParaRPr lang="en-US" sz="1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 flipV="1">
                <a:off x="6102939" y="3812517"/>
                <a:ext cx="0" cy="540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Connector 96"/>
            <p:cNvCxnSpPr/>
            <p:nvPr/>
          </p:nvCxnSpPr>
          <p:spPr>
            <a:xfrm flipV="1">
              <a:off x="5273901" y="3398584"/>
              <a:ext cx="0" cy="540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534" y="274638"/>
            <a:ext cx="6612266" cy="1143000"/>
          </a:xfrm>
        </p:spPr>
        <p:txBody>
          <a:bodyPr/>
          <a:lstStyle/>
          <a:p>
            <a:r>
              <a:rPr lang="en-US" dirty="0" smtClean="0"/>
              <a:t>Task Submission (CATS)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52000" y="404664"/>
            <a:ext cx="1843311" cy="886287"/>
            <a:chOff x="352425" y="1400175"/>
            <a:chExt cx="8439150" cy="405765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ounded Rectangle 8"/>
            <p:cNvSpPr/>
            <p:nvPr/>
          </p:nvSpPr>
          <p:spPr>
            <a:xfrm>
              <a:off x="2734844" y="1400175"/>
              <a:ext cx="3962345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078321"/>
              </p:ext>
            </p:extLst>
          </p:nvPr>
        </p:nvGraphicFramePr>
        <p:xfrm>
          <a:off x="107504" y="5029160"/>
          <a:ext cx="846094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09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Conditions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1.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&gt; </a:t>
                      </a:r>
                      <a:r>
                        <a:rPr lang="en-US" sz="2200" baseline="0" dirty="0" err="1" smtClean="0"/>
                        <a:t>maxPriority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2.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== </a:t>
                      </a:r>
                      <a:r>
                        <a:rPr lang="en-US" sz="2200" b="1" baseline="0" dirty="0" smtClean="0"/>
                        <a:t>maxPriority-1</a:t>
                      </a:r>
                      <a:r>
                        <a:rPr lang="en-US" sz="2200" baseline="0" dirty="0" smtClean="0"/>
                        <a:t> &amp;&amp; current </a:t>
                      </a:r>
                      <a:r>
                        <a:rPr lang="es-ES" sz="2200" dirty="0" smtClean="0"/>
                        <a:t>∈ </a:t>
                      </a:r>
                      <a:r>
                        <a:rPr lang="es-ES" sz="2200" dirty="0" err="1" smtClean="0"/>
                        <a:t>maxTaskSucc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443603" y="1632330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5873" y="148858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05281" y="141091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2018596" y="160757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1520" y="205446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17" name="Straight Arrow Connector 16"/>
          <p:cNvCxnSpPr>
            <a:stCxn id="38" idx="3"/>
            <a:endCxn id="45" idx="7"/>
          </p:cNvCxnSpPr>
          <p:nvPr/>
        </p:nvCxnSpPr>
        <p:spPr>
          <a:xfrm flipH="1">
            <a:off x="798348" y="1894298"/>
            <a:ext cx="438469" cy="32093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156320" y="2280344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207286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38" idx="4"/>
            <a:endCxn id="18" idx="0"/>
          </p:cNvCxnSpPr>
          <p:nvPr/>
        </p:nvCxnSpPr>
        <p:spPr>
          <a:xfrm flipH="1">
            <a:off x="1324278" y="1943492"/>
            <a:ext cx="31303" cy="3368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65373" y="2183745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63688" y="2121699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23" name="Straight Arrow Connector 22"/>
          <p:cNvCxnSpPr>
            <a:stCxn id="38" idx="5"/>
            <a:endCxn id="21" idx="1"/>
          </p:cNvCxnSpPr>
          <p:nvPr/>
        </p:nvCxnSpPr>
        <p:spPr>
          <a:xfrm>
            <a:off x="1474344" y="1894298"/>
            <a:ext cx="640223" cy="3386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7316" y="285107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cxnSp>
        <p:nvCxnSpPr>
          <p:cNvPr id="25" name="Straight Arrow Connector 24"/>
          <p:cNvCxnSpPr>
            <a:stCxn id="45" idx="4"/>
            <a:endCxn id="46" idx="0"/>
          </p:cNvCxnSpPr>
          <p:nvPr/>
        </p:nvCxnSpPr>
        <p:spPr>
          <a:xfrm flipH="1">
            <a:off x="563494" y="2501951"/>
            <a:ext cx="116091" cy="5651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235874" y="287519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7289" y="2625755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cxnSp>
        <p:nvCxnSpPr>
          <p:cNvPr id="28" name="Straight Arrow Connector 27"/>
          <p:cNvCxnSpPr>
            <a:stCxn id="18" idx="4"/>
            <a:endCxn id="26" idx="0"/>
          </p:cNvCxnSpPr>
          <p:nvPr/>
        </p:nvCxnSpPr>
        <p:spPr>
          <a:xfrm>
            <a:off x="1324278" y="2616259"/>
            <a:ext cx="79554" cy="2589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252091" y="461619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9592" y="4569971"/>
            <a:ext cx="52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1787813" y="4147215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68359" y="4075207"/>
            <a:ext cx="48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1643797" y="3307244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97369" y="305780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1520" y="3715167"/>
            <a:ext cx="43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36" name="Oval 35"/>
          <p:cNvSpPr/>
          <p:nvPr/>
        </p:nvSpPr>
        <p:spPr>
          <a:xfrm>
            <a:off x="2081923" y="367071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15921" y="3427135"/>
            <a:ext cx="53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187623" y="160757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26" idx="5"/>
            <a:endCxn id="33" idx="1"/>
          </p:cNvCxnSpPr>
          <p:nvPr/>
        </p:nvCxnSpPr>
        <p:spPr>
          <a:xfrm>
            <a:off x="1522595" y="3161917"/>
            <a:ext cx="170396" cy="1945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3" idx="5"/>
            <a:endCxn id="36" idx="1"/>
          </p:cNvCxnSpPr>
          <p:nvPr/>
        </p:nvCxnSpPr>
        <p:spPr>
          <a:xfrm>
            <a:off x="1930518" y="3593965"/>
            <a:ext cx="200599" cy="1259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4"/>
            <a:endCxn id="47" idx="0"/>
          </p:cNvCxnSpPr>
          <p:nvPr/>
        </p:nvCxnSpPr>
        <p:spPr>
          <a:xfrm>
            <a:off x="563494" y="3403010"/>
            <a:ext cx="216024" cy="4802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4"/>
            <a:endCxn id="31" idx="7"/>
          </p:cNvCxnSpPr>
          <p:nvPr/>
        </p:nvCxnSpPr>
        <p:spPr>
          <a:xfrm flipH="1">
            <a:off x="2074534" y="4006628"/>
            <a:ext cx="175347" cy="18978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7" idx="4"/>
            <a:endCxn id="29" idx="1"/>
          </p:cNvCxnSpPr>
          <p:nvPr/>
        </p:nvCxnSpPr>
        <p:spPr>
          <a:xfrm>
            <a:off x="779518" y="4219223"/>
            <a:ext cx="521767" cy="4461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  <a:endCxn id="29" idx="7"/>
          </p:cNvCxnSpPr>
          <p:nvPr/>
        </p:nvCxnSpPr>
        <p:spPr>
          <a:xfrm flipH="1">
            <a:off x="1538812" y="4433936"/>
            <a:ext cx="298195" cy="2314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11627" y="216603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395536" y="3067095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11560" y="3883308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82427" y="1503353"/>
            <a:ext cx="1498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maxPriority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139952" y="2079353"/>
            <a:ext cx="1640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maxTaskSucc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52" name="Rectangle 51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3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54" name="Straight Arrow Connector 53"/>
          <p:cNvCxnSpPr>
            <a:stCxn id="38" idx="5"/>
          </p:cNvCxnSpPr>
          <p:nvPr/>
        </p:nvCxnSpPr>
        <p:spPr>
          <a:xfrm>
            <a:off x="1474344" y="1894298"/>
            <a:ext cx="846244" cy="18208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6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4, 5, 6, 10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8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10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4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12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13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9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514438" y="5364675"/>
            <a:ext cx="594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sym typeface="Wingdings"/>
              </a:rPr>
              <a:t>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532440" y="536450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sym typeface="Wingdings"/>
              </a:rPr>
              <a:t>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32440" y="5805264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sym typeface="Wingdings"/>
              </a:rPr>
              <a:t>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532440" y="5805264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  <a:sym typeface="Wingdings"/>
              </a:rPr>
              <a:t></a:t>
            </a:r>
            <a:endParaRPr lang="en-US" sz="3200" dirty="0"/>
          </a:p>
        </p:txBody>
      </p:sp>
      <p:sp>
        <p:nvSpPr>
          <p:cNvPr id="69" name="TextBox 68"/>
          <p:cNvSpPr txBox="1"/>
          <p:nvPr/>
        </p:nvSpPr>
        <p:spPr>
          <a:xfrm>
            <a:off x="1797368" y="146678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882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22"/>
    </mc:Choice>
    <mc:Fallback>
      <p:transition spd="slow" advTm="165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0.27135 0.06111 L 0.39531 0.09815 L 0.50017 0.12292 L 0.51198 0.1838 " pathEditMode="relative" rAng="0" ptsTypes="AAAAA">
                                      <p:cBhvr>
                                        <p:cTn id="6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9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7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59259E-6 L 0.10556 0.11713 L 0.16823 0.28727 L 0.28368 0.35532 L 0.38525 0.33703 L 0.43056 0.27222 " pathEditMode="relative" rAng="0" ptsTypes="AAAAAA">
                                      <p:cBhvr>
                                        <p:cTn id="19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8" y="1775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12431 0.04305 L 0.31927 0.08078 L 0.3717 0.14722 L 0.38698 0.18727 " pathEditMode="relative" rAng="0" ptsTypes="AAAAA">
                                      <p:cBhvr>
                                        <p:cTn id="48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40" y="93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"/>
                            </p:stCondLst>
                            <p:childTnLst>
                              <p:par>
                                <p:cTn id="5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7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26822 0.09977 L 0.59878 0.10579 " pathEditMode="relative" rAng="0" ptsTypes="AAA">
                                      <p:cBhvr>
                                        <p:cTn id="61" dur="1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48" y="527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"/>
                            </p:stCondLst>
                            <p:childTnLst>
                              <p:par>
                                <p:cTn id="6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70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12031 0.12291 L 0.26354 0.16296 L 0.47327 0.17314 " pathEditMode="relative" rAng="0" ptsTypes="AAAA">
                                      <p:cBhvr>
                                        <p:cTn id="72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63" y="865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7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14844 0.02662 L 0.46024 0.03518 L 0.47622 0.10324 " pathEditMode="relative" rAng="0" ptsTypes="AAAA">
                                      <p:cBhvr>
                                        <p:cTn id="95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2" y="5162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"/>
                            </p:stCondLst>
                            <p:childTnLst>
                              <p:par>
                                <p:cTn id="10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7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1482 L 0.29167 -0.01667 L 0.35712 -0.04445 L 0.46198 -0.0463 L 0.57761 -0.04445 L 0.69306 -0.04537 L 0.70608 -0.02755 " pathEditMode="relative" rAng="0" ptsTypes="AAAAAAA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5" y="-157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3403 L 0.11736 0.08495 L 0.20261 0.10694 L 0.31493 0.12338 L 0.41997 0.12338 L 0.4941 0.10463 L 0.504 0.08681 " pathEditMode="relative" rAng="0" ptsTypes="AAAAAAA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91" y="4468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2338 L 0.11406 0.03056 L 0.20069 0.03218 L 0.32205 0.03403 L 0.39358 0.03172 L 0.44983 0.02871 L 0.49879 0.02477 " pathEditMode="relative" rAng="0" ptsTypes="AAAAAAA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53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116 L 0.10642 0.09352 L 0.25833 0.07709 L 0.37465 0.07361 L 0.44739 0.05232 L 0.49809 0.01296 L 0.48819 -0.0294 " pathEditMode="relative" rAng="0" ptsTypes="AAAAAAA">
                                      <p:cBhvr>
                                        <p:cTn id="1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3079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2" dur="4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10938 -0.01713 L 0.16719 -0.07708 L 0.2474 -0.08681 L 0.42848 -0.10347 L 0.52466 -0.10208 L 0.64236 -0.09213 L 0.68559 -0.11042 L 0.72969 -0.14444 " pathEditMode="relative" rAng="0" ptsTypes="AAAAAAAAA">
                                      <p:cBhvr>
                                        <p:cTn id="1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76" y="-7222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00"/>
                            </p:stCondLst>
                            <p:childTnLst>
                              <p:par>
                                <p:cTn id="18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5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0069 L 0.09722 0.02569 L 0.26528 0.03819 L 0.47917 -0.01181 L 0.56042 -0.09908 " pathEditMode="relative" rAng="0" ptsTypes="AAAAA">
                                      <p:cBhvr>
                                        <p:cTn id="1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21" y="-3125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8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22344 -0.00995 L 0.36215 -0.05208 L 0.43489 -0.09421 L 0.58871 -0.09837 L 0.65972 -0.16736 " pathEditMode="relative" rAng="0" ptsTypes="AAAAAA">
                                      <p:cBhvr>
                                        <p:cTn id="20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86" y="-838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4" grpId="0"/>
      <p:bldP spid="15" grpId="0" animBg="1"/>
      <p:bldP spid="15" grpId="1" animBg="1"/>
      <p:bldP spid="16" grpId="0"/>
      <p:bldP spid="18" grpId="0" animBg="1"/>
      <p:bldP spid="18" grpId="1" animBg="1"/>
      <p:bldP spid="19" grpId="0"/>
      <p:bldP spid="21" grpId="0" animBg="1"/>
      <p:bldP spid="21" grpId="1" animBg="1"/>
      <p:bldP spid="22" grpId="0"/>
      <p:bldP spid="24" grpId="0"/>
      <p:bldP spid="26" grpId="0" animBg="1"/>
      <p:bldP spid="26" grpId="1" animBg="1"/>
      <p:bldP spid="27" grpId="0"/>
      <p:bldP spid="29" grpId="0" animBg="1"/>
      <p:bldP spid="29" grpId="1" animBg="1"/>
      <p:bldP spid="30" grpId="0"/>
      <p:bldP spid="31" grpId="0" animBg="1"/>
      <p:bldP spid="31" grpId="1" animBg="1"/>
      <p:bldP spid="32" grpId="0"/>
      <p:bldP spid="33" grpId="0" animBg="1"/>
      <p:bldP spid="33" grpId="1" animBg="1"/>
      <p:bldP spid="34" grpId="0"/>
      <p:bldP spid="35" grpId="0"/>
      <p:bldP spid="36" grpId="0" animBg="1"/>
      <p:bldP spid="36" grpId="1" animBg="1"/>
      <p:bldP spid="37" grpId="0"/>
      <p:bldP spid="38" grpId="0" animBg="1"/>
      <p:bldP spid="38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9" grpId="0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9" grpId="0" animBg="1"/>
      <p:bldP spid="59" grpId="1" animBg="1"/>
      <p:bldP spid="60" grpId="0" animBg="1"/>
      <p:bldP spid="60" grpId="1" animBg="1"/>
      <p:bldP spid="60" grpId="2" animBg="1"/>
      <p:bldP spid="61" grpId="0" animBg="1"/>
      <p:bldP spid="61" grpId="1" animBg="1"/>
      <p:bldP spid="62" grpId="0" animBg="1"/>
      <p:bldP spid="63" grpId="0" animBg="1"/>
      <p:bldP spid="64" grpId="0" animBg="1"/>
      <p:bldP spid="64" grpId="1" animBg="1"/>
      <p:bldP spid="65" grpId="0"/>
      <p:bldP spid="65" grpId="1"/>
      <p:bldP spid="66" grpId="0"/>
      <p:bldP spid="66" grpId="1"/>
      <p:bldP spid="66" grpId="2"/>
      <p:bldP spid="66" grpId="3"/>
      <p:bldP spid="67" grpId="0"/>
      <p:bldP spid="67" grpId="1"/>
      <p:bldP spid="67" grpId="2"/>
      <p:bldP spid="67" grpId="3"/>
      <p:bldP spid="67" grpId="4"/>
      <p:bldP spid="67" grpId="5"/>
      <p:bldP spid="68" grpId="0"/>
      <p:bldP spid="68" grpId="1"/>
      <p:bldP spid="68" grpId="2"/>
      <p:bldP spid="68" grpId="3"/>
      <p:bldP spid="68" grpId="4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81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"/>
    </mc:Choice>
    <mc:Fallback>
      <p:transition spd="slow" advTm="142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2987824" y="2767107"/>
            <a:ext cx="5688632" cy="1171477"/>
            <a:chOff x="3826282" y="2767107"/>
            <a:chExt cx="4235625" cy="1171477"/>
          </a:xfrm>
        </p:grpSpPr>
        <p:grpSp>
          <p:nvGrpSpPr>
            <p:cNvPr id="49" name="Group 48"/>
            <p:cNvGrpSpPr/>
            <p:nvPr/>
          </p:nvGrpSpPr>
          <p:grpSpPr>
            <a:xfrm>
              <a:off x="3826282" y="2767107"/>
              <a:ext cx="4235625" cy="1163956"/>
              <a:chOff x="4653192" y="3798694"/>
              <a:chExt cx="4235625" cy="1163956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4653192" y="3798694"/>
                <a:ext cx="4216446" cy="5400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Non-critical queue</a:t>
                </a:r>
                <a:endParaRPr lang="en-US" sz="16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4672371" y="4422650"/>
                <a:ext cx="4216446" cy="5400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Critical queue</a:t>
                </a:r>
                <a:endParaRPr lang="en-US" sz="1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V="1">
                <a:off x="6102939" y="3812517"/>
                <a:ext cx="0" cy="540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 flipV="1">
              <a:off x="5273901" y="3398584"/>
              <a:ext cx="0" cy="540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32440" y="5733091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  <a:sym typeface="Wingdings"/>
              </a:rPr>
              <a:t>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2440" y="529360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sym typeface="Wingdings"/>
              </a:rPr>
              <a:t>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2427" y="1503353"/>
            <a:ext cx="1498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maxPriority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39952" y="2079353"/>
            <a:ext cx="1640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maxTaskSucc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3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6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4, 5, 6, 10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5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8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10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12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13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350857" y="2854491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75851" y="2847437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508104" y="344762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178949" y="2851217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856265" y="344762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236296" y="344762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6876256" y="344762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192180" y="344762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40341" y="343983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152451" y="344762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112060" y="2854491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22765" y="2854491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5947759" y="2854491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Content Placeholder 9"/>
          <p:cNvSpPr>
            <a:spLocks noGrp="1"/>
          </p:cNvSpPr>
          <p:nvPr>
            <p:ph idx="1"/>
          </p:nvPr>
        </p:nvSpPr>
        <p:spPr>
          <a:xfrm>
            <a:off x="107504" y="1548081"/>
            <a:ext cx="3384376" cy="2952328"/>
          </a:xfrm>
        </p:spPr>
        <p:txBody>
          <a:bodyPr>
            <a:normAutofit/>
          </a:bodyPr>
          <a:lstStyle/>
          <a:p>
            <a:r>
              <a:rPr lang="en-US" dirty="0" smtClean="0"/>
              <a:t>Sorted queues according to the task priority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06236"/>
              </p:ext>
            </p:extLst>
          </p:nvPr>
        </p:nvGraphicFramePr>
        <p:xfrm>
          <a:off x="107504" y="4958260"/>
          <a:ext cx="846094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09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Conditions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1.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&gt; </a:t>
                      </a:r>
                      <a:r>
                        <a:rPr lang="en-US" sz="2200" baseline="0" dirty="0" err="1" smtClean="0"/>
                        <a:t>maxPriority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2.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== </a:t>
                      </a:r>
                      <a:r>
                        <a:rPr lang="en-US" sz="2200" b="1" baseline="0" dirty="0" smtClean="0"/>
                        <a:t>maxPriority-1</a:t>
                      </a:r>
                      <a:r>
                        <a:rPr lang="en-US" sz="2200" baseline="0" dirty="0" smtClean="0"/>
                        <a:t> &amp;&amp; current </a:t>
                      </a:r>
                      <a:r>
                        <a:rPr lang="es-ES" sz="2200" dirty="0" smtClean="0"/>
                        <a:t>∈ </a:t>
                      </a:r>
                      <a:r>
                        <a:rPr lang="es-ES" sz="2200" dirty="0" err="1" smtClean="0"/>
                        <a:t>maxTaskSucc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2095310" y="274638"/>
            <a:ext cx="6591489" cy="1143000"/>
          </a:xfrm>
        </p:spPr>
        <p:txBody>
          <a:bodyPr/>
          <a:lstStyle/>
          <a:p>
            <a:r>
              <a:rPr lang="en-US" dirty="0" smtClean="0"/>
              <a:t>Task Submission (CATS)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252000" y="404664"/>
            <a:ext cx="1843311" cy="886287"/>
            <a:chOff x="352425" y="1400175"/>
            <a:chExt cx="8439150" cy="4057650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ounded Rectangle 55"/>
            <p:cNvSpPr/>
            <p:nvPr/>
          </p:nvSpPr>
          <p:spPr>
            <a:xfrm>
              <a:off x="2734844" y="1400175"/>
              <a:ext cx="3962345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61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8"/>
    </mc:Choice>
    <mc:Fallback>
      <p:transition spd="slow" advTm="762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310" y="274638"/>
            <a:ext cx="6591489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Flexibility and Strictness in Task Submission (CATS)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52000" y="404664"/>
            <a:ext cx="1843311" cy="886287"/>
            <a:chOff x="352425" y="1400175"/>
            <a:chExt cx="8439150" cy="405765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ounded Rectangle 8"/>
            <p:cNvSpPr/>
            <p:nvPr/>
          </p:nvSpPr>
          <p:spPr>
            <a:xfrm>
              <a:off x="2734844" y="1400175"/>
              <a:ext cx="3962345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707904" y="3223976"/>
            <a:ext cx="5184576" cy="2297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CATS </a:t>
            </a:r>
            <a:r>
              <a:rPr lang="en-US" dirty="0" smtClean="0"/>
              <a:t>configurations</a:t>
            </a:r>
          </a:p>
          <a:p>
            <a:pPr lvl="1"/>
            <a:r>
              <a:rPr lang="en-US" b="1" dirty="0"/>
              <a:t>Strict</a:t>
            </a:r>
            <a:r>
              <a:rPr lang="en-US" b="1" dirty="0" smtClean="0"/>
              <a:t>: </a:t>
            </a:r>
            <a:r>
              <a:rPr lang="en-US" dirty="0" err="1"/>
              <a:t>priorityOf</a:t>
            </a:r>
            <a:r>
              <a:rPr lang="en-US" dirty="0"/>
              <a:t>(4</a:t>
            </a:r>
            <a:r>
              <a:rPr lang="en-US" dirty="0" smtClean="0"/>
              <a:t>) </a:t>
            </a:r>
            <a:r>
              <a:rPr lang="en-US" b="1" dirty="0" smtClean="0"/>
              <a:t>&gt; </a:t>
            </a:r>
            <a:r>
              <a:rPr lang="en-US" dirty="0" err="1" smtClean="0"/>
              <a:t>maxPriority</a:t>
            </a:r>
            <a:endParaRPr lang="en-US" dirty="0" smtClean="0"/>
          </a:p>
          <a:p>
            <a:pPr lvl="1"/>
            <a:r>
              <a:rPr lang="en-US" b="1" dirty="0" smtClean="0"/>
              <a:t>Flexible: </a:t>
            </a:r>
            <a:r>
              <a:rPr lang="en-US" dirty="0" err="1"/>
              <a:t>priorityOf</a:t>
            </a:r>
            <a:r>
              <a:rPr lang="en-US" dirty="0"/>
              <a:t>(4</a:t>
            </a:r>
            <a:r>
              <a:rPr lang="en-US" dirty="0" smtClean="0"/>
              <a:t>) </a:t>
            </a:r>
            <a:r>
              <a:rPr lang="en-US" b="1" dirty="0" smtClean="0"/>
              <a:t>&gt;= </a:t>
            </a:r>
            <a:r>
              <a:rPr lang="en-US" dirty="0" err="1" smtClean="0"/>
              <a:t>maxPriority</a:t>
            </a:r>
            <a:endParaRPr lang="en-US" b="1" dirty="0"/>
          </a:p>
          <a:p>
            <a:pPr lvl="1"/>
            <a:r>
              <a:rPr lang="en-US" b="1" dirty="0" smtClean="0"/>
              <a:t>Result:</a:t>
            </a:r>
            <a:r>
              <a:rPr lang="en-US" dirty="0" smtClean="0"/>
              <a:t> </a:t>
            </a:r>
            <a:r>
              <a:rPr lang="en-US" b="1" dirty="0"/>
              <a:t>flexible</a:t>
            </a:r>
            <a:r>
              <a:rPr lang="en-US" dirty="0"/>
              <a:t> results with </a:t>
            </a:r>
            <a:r>
              <a:rPr lang="en-US" b="1" dirty="0"/>
              <a:t>more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critical tasks</a:t>
            </a:r>
          </a:p>
          <a:p>
            <a:pPr lvl="1"/>
            <a:endParaRPr lang="en-US" dirty="0" smtClean="0"/>
          </a:p>
          <a:p>
            <a:pPr lvl="1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867894" y="1833692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0164" y="1689945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29572" y="161227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2442887" y="1808938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53708" y="1587518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5811" y="2255826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17" name="Straight Arrow Connector 16"/>
          <p:cNvCxnSpPr>
            <a:stCxn id="38" idx="3"/>
            <a:endCxn id="45" idx="7"/>
          </p:cNvCxnSpPr>
          <p:nvPr/>
        </p:nvCxnSpPr>
        <p:spPr>
          <a:xfrm flipH="1">
            <a:off x="1222639" y="2095660"/>
            <a:ext cx="438469" cy="32093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580611" y="2481706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5891" y="2274226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38" idx="4"/>
            <a:endCxn id="18" idx="0"/>
          </p:cNvCxnSpPr>
          <p:nvPr/>
        </p:nvCxnSpPr>
        <p:spPr>
          <a:xfrm flipH="1">
            <a:off x="1748569" y="2144854"/>
            <a:ext cx="31303" cy="3368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89664" y="2385107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7979" y="232306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23" name="Straight Arrow Connector 22"/>
          <p:cNvCxnSpPr>
            <a:stCxn id="38" idx="5"/>
            <a:endCxn id="21" idx="1"/>
          </p:cNvCxnSpPr>
          <p:nvPr/>
        </p:nvCxnSpPr>
        <p:spPr>
          <a:xfrm>
            <a:off x="1898635" y="2095660"/>
            <a:ext cx="640223" cy="3386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1607" y="305243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cxnSp>
        <p:nvCxnSpPr>
          <p:cNvPr id="25" name="Straight Arrow Connector 24"/>
          <p:cNvCxnSpPr>
            <a:stCxn id="45" idx="4"/>
            <a:endCxn id="46" idx="0"/>
          </p:cNvCxnSpPr>
          <p:nvPr/>
        </p:nvCxnSpPr>
        <p:spPr>
          <a:xfrm flipH="1">
            <a:off x="987785" y="2703313"/>
            <a:ext cx="116091" cy="5651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660165" y="3076558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01580" y="2827117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cxnSp>
        <p:nvCxnSpPr>
          <p:cNvPr id="28" name="Straight Arrow Connector 27"/>
          <p:cNvCxnSpPr>
            <a:stCxn id="18" idx="4"/>
            <a:endCxn id="26" idx="0"/>
          </p:cNvCxnSpPr>
          <p:nvPr/>
        </p:nvCxnSpPr>
        <p:spPr>
          <a:xfrm>
            <a:off x="1748569" y="2817621"/>
            <a:ext cx="79554" cy="2589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676382" y="4817558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23883" y="4771333"/>
            <a:ext cx="52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2212104" y="434857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92650" y="4276569"/>
            <a:ext cx="49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2068088" y="3508606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21660" y="3259165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75811" y="3916529"/>
            <a:ext cx="43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36" name="Oval 35"/>
          <p:cNvSpPr/>
          <p:nvPr/>
        </p:nvSpPr>
        <p:spPr>
          <a:xfrm>
            <a:off x="2506214" y="3872075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40212" y="3628497"/>
            <a:ext cx="53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611914" y="1808939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26" idx="5"/>
            <a:endCxn id="33" idx="1"/>
          </p:cNvCxnSpPr>
          <p:nvPr/>
        </p:nvCxnSpPr>
        <p:spPr>
          <a:xfrm>
            <a:off x="1946886" y="3363279"/>
            <a:ext cx="170396" cy="1945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3" idx="5"/>
            <a:endCxn id="36" idx="1"/>
          </p:cNvCxnSpPr>
          <p:nvPr/>
        </p:nvCxnSpPr>
        <p:spPr>
          <a:xfrm>
            <a:off x="2354809" y="3795327"/>
            <a:ext cx="200599" cy="1259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4"/>
            <a:endCxn id="47" idx="0"/>
          </p:cNvCxnSpPr>
          <p:nvPr/>
        </p:nvCxnSpPr>
        <p:spPr>
          <a:xfrm>
            <a:off x="987785" y="3604372"/>
            <a:ext cx="216024" cy="4802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4"/>
            <a:endCxn id="31" idx="7"/>
          </p:cNvCxnSpPr>
          <p:nvPr/>
        </p:nvCxnSpPr>
        <p:spPr>
          <a:xfrm flipH="1">
            <a:off x="2498825" y="4207990"/>
            <a:ext cx="175347" cy="18978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7" idx="4"/>
            <a:endCxn id="29" idx="1"/>
          </p:cNvCxnSpPr>
          <p:nvPr/>
        </p:nvCxnSpPr>
        <p:spPr>
          <a:xfrm>
            <a:off x="1203809" y="4420585"/>
            <a:ext cx="521767" cy="4461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  <a:endCxn id="29" idx="7"/>
          </p:cNvCxnSpPr>
          <p:nvPr/>
        </p:nvCxnSpPr>
        <p:spPr>
          <a:xfrm flipH="1">
            <a:off x="1963103" y="4635298"/>
            <a:ext cx="298195" cy="2314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935918" y="2367398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819827" y="326845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1035851" y="4084670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38" idx="5"/>
          </p:cNvCxnSpPr>
          <p:nvPr/>
        </p:nvCxnSpPr>
        <p:spPr>
          <a:xfrm>
            <a:off x="1898635" y="2095660"/>
            <a:ext cx="846244" cy="18208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191960" y="1484784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91960" y="2060784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2427" y="1484784"/>
            <a:ext cx="1498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maxPriority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4139952" y="2060784"/>
            <a:ext cx="1640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maxTaskSucc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53" name="Rectangle 52"/>
          <p:cNvSpPr/>
          <p:nvPr/>
        </p:nvSpPr>
        <p:spPr>
          <a:xfrm>
            <a:off x="6191960" y="1484784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91960" y="1484784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3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91960" y="2060784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4, 5, 6, 10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91960" y="2060784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8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1960" y="2060784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10 }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922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84"/>
    </mc:Choice>
    <mc:Fallback>
      <p:transition spd="slow" advTm="61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5" grpId="0"/>
      <p:bldP spid="18" grpId="0" animBg="1"/>
      <p:bldP spid="19" grpId="0"/>
      <p:bldP spid="21" grpId="0" animBg="1"/>
      <p:bldP spid="22" grpId="0"/>
      <p:bldP spid="26" grpId="0" animBg="1"/>
      <p:bldP spid="27" grpId="0"/>
      <p:bldP spid="33" grpId="0" animBg="1"/>
      <p:bldP spid="34" grpId="0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CATS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52425" y="1400175"/>
            <a:ext cx="8439150" cy="4057650"/>
            <a:chOff x="352425" y="1400175"/>
            <a:chExt cx="8439150" cy="405765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5148064" y="1400175"/>
              <a:ext cx="3629357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44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7"/>
    </mc:Choice>
    <mc:Fallback>
      <p:transition spd="slow" advTm="466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35496" y="2738532"/>
            <a:ext cx="4573144" cy="1171477"/>
            <a:chOff x="3826282" y="2767107"/>
            <a:chExt cx="4235625" cy="1171477"/>
          </a:xfrm>
        </p:grpSpPr>
        <p:grpSp>
          <p:nvGrpSpPr>
            <p:cNvPr id="79" name="Group 78"/>
            <p:cNvGrpSpPr/>
            <p:nvPr/>
          </p:nvGrpSpPr>
          <p:grpSpPr>
            <a:xfrm>
              <a:off x="3826282" y="2767107"/>
              <a:ext cx="4235625" cy="1163956"/>
              <a:chOff x="4653192" y="3798694"/>
              <a:chExt cx="4235625" cy="1163956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4653192" y="3798694"/>
                <a:ext cx="4216446" cy="5400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Non-critical queue</a:t>
                </a:r>
                <a:endParaRPr lang="en-US" sz="1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4672371" y="4422650"/>
                <a:ext cx="4216446" cy="5400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Critical queue</a:t>
                </a:r>
                <a:endParaRPr lang="en-US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 flipV="1">
                <a:off x="6253836" y="3812517"/>
                <a:ext cx="0" cy="540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Connector 79"/>
            <p:cNvCxnSpPr/>
            <p:nvPr/>
          </p:nvCxnSpPr>
          <p:spPr>
            <a:xfrm flipV="1">
              <a:off x="5424798" y="3398584"/>
              <a:ext cx="0" cy="540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200" y="274638"/>
            <a:ext cx="6591600" cy="1143000"/>
          </a:xfrm>
        </p:spPr>
        <p:txBody>
          <a:bodyPr/>
          <a:lstStyle/>
          <a:p>
            <a:r>
              <a:rPr lang="en-US" dirty="0" smtClean="0"/>
              <a:t>Task-to-Core Assignment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K. </a:t>
            </a:r>
            <a:r>
              <a:rPr lang="en-US" dirty="0" err="1" smtClean="0"/>
              <a:t>Chronaki</a:t>
            </a:r>
            <a:r>
              <a:rPr lang="en-US" dirty="0" smtClean="0"/>
              <a:t> PhD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2000" y="403200"/>
            <a:ext cx="1843200" cy="885600"/>
            <a:chOff x="352425" y="1400175"/>
            <a:chExt cx="8439150" cy="405765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ounded Rectangle 8"/>
            <p:cNvSpPr/>
            <p:nvPr/>
          </p:nvSpPr>
          <p:spPr>
            <a:xfrm>
              <a:off x="5190825" y="1400175"/>
              <a:ext cx="3551814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42"/>
          <p:cNvSpPr/>
          <p:nvPr/>
        </p:nvSpPr>
        <p:spPr>
          <a:xfrm>
            <a:off x="3074679" y="2820352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3499673" y="2813298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31926" y="345158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3902771" y="2817078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580087" y="345158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924114" y="345158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Oval 48"/>
          <p:cNvSpPr/>
          <p:nvPr/>
        </p:nvSpPr>
        <p:spPr>
          <a:xfrm>
            <a:off x="3600078" y="345158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916002" y="345158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264163" y="344379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876273" y="345158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835882" y="2820352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246587" y="2820352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Oval 54"/>
          <p:cNvSpPr/>
          <p:nvPr/>
        </p:nvSpPr>
        <p:spPr>
          <a:xfrm>
            <a:off x="2671581" y="2820352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6228184" y="3573016"/>
            <a:ext cx="1203960" cy="12039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Big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418281" y="1556792"/>
            <a:ext cx="898135" cy="8981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Little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472496" y="3573016"/>
            <a:ext cx="1203960" cy="12039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Big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472496" y="4817328"/>
            <a:ext cx="1203960" cy="12039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Big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482177" y="2492896"/>
            <a:ext cx="898135" cy="8981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Little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7418281" y="2492896"/>
            <a:ext cx="898135" cy="8981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Little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4603407" y="3681028"/>
            <a:ext cx="1680298" cy="12601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608638" y="2204864"/>
            <a:ext cx="1873539" cy="7560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20222229">
            <a:off x="5164317" y="225884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pop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 rot="2159047">
            <a:off x="4973861" y="409356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pop</a:t>
            </a:r>
            <a:endParaRPr lang="en-US" b="1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4608639" y="3068960"/>
            <a:ext cx="1763561" cy="187220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 rot="2790478">
            <a:off x="4618176" y="3665893"/>
            <a:ext cx="181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ork stealing</a:t>
            </a:r>
            <a:endParaRPr lang="en-US" b="1" dirty="0"/>
          </a:p>
        </p:txBody>
      </p:sp>
      <p:cxnSp>
        <p:nvCxnSpPr>
          <p:cNvPr id="68" name="Curved Connector 67"/>
          <p:cNvCxnSpPr/>
          <p:nvPr/>
        </p:nvCxnSpPr>
        <p:spPr>
          <a:xfrm rot="10800000" flipV="1">
            <a:off x="4608640" y="2348879"/>
            <a:ext cx="2051594" cy="1102708"/>
          </a:xfrm>
          <a:prstGeom prst="curvedConnector3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010270" y="4197708"/>
            <a:ext cx="272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Optional:</a:t>
            </a:r>
            <a:r>
              <a:rPr lang="en-US" b="1" dirty="0" smtClean="0"/>
              <a:t> 2D work stealing</a:t>
            </a:r>
            <a:endParaRPr lang="en-US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6228184" y="4817328"/>
            <a:ext cx="1203960" cy="12039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Big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482177" y="1557551"/>
            <a:ext cx="898135" cy="8981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Little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2545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20"/>
    </mc:Choice>
    <mc:Fallback>
      <p:transition spd="slow" advTm="49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CATS</a:t>
            </a:r>
          </a:p>
          <a:p>
            <a:r>
              <a:rPr lang="en-US" b="1" dirty="0" smtClean="0"/>
              <a:t>CPATH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HYBRID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7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7"/>
    </mc:Choice>
    <mc:Fallback>
      <p:transition spd="slow" advTm="753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CPATH Scheduler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Online profiling: </a:t>
            </a:r>
          </a:p>
          <a:p>
            <a:pPr lvl="1"/>
            <a:r>
              <a:rPr lang="en-US" dirty="0" smtClean="0"/>
              <a:t>Tracks the task execution time when a task finishes execution</a:t>
            </a:r>
          </a:p>
          <a:p>
            <a:r>
              <a:rPr lang="en-US" dirty="0" smtClean="0"/>
              <a:t>Critical Tasks:</a:t>
            </a:r>
          </a:p>
          <a:p>
            <a:pPr lvl="1"/>
            <a:r>
              <a:rPr lang="en-US" dirty="0" smtClean="0"/>
              <a:t>The tasks that belong to the </a:t>
            </a:r>
            <a:r>
              <a:rPr lang="en-US" b="1" dirty="0" smtClean="0"/>
              <a:t>critical path </a:t>
            </a:r>
            <a:r>
              <a:rPr lang="en-US" dirty="0" smtClean="0"/>
              <a:t>of the TDG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1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77"/>
    </mc:Choice>
    <mc:Fallback>
      <p:transition spd="slow" advTm="32077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CPATH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36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400175"/>
            <a:ext cx="84391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92279" y="5476582"/>
            <a:ext cx="146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CATS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5445224"/>
            <a:ext cx="146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CATS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64"/>
    </mc:Choice>
    <mc:Fallback>
      <p:transition spd="slow" advTm="1766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CPATH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92279" y="5476582"/>
            <a:ext cx="146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CATS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5445224"/>
            <a:ext cx="146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CATS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2425" y="1400175"/>
            <a:ext cx="8439150" cy="4057650"/>
            <a:chOff x="352425" y="1400175"/>
            <a:chExt cx="8439150" cy="40576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ounded Rectangle 9"/>
            <p:cNvSpPr/>
            <p:nvPr/>
          </p:nvSpPr>
          <p:spPr>
            <a:xfrm>
              <a:off x="355928" y="1400175"/>
              <a:ext cx="2370841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600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"/>
    </mc:Choice>
    <mc:Fallback>
      <p:transition spd="slow" advTm="99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912" y="274638"/>
            <a:ext cx="6694888" cy="1143000"/>
          </a:xfrm>
        </p:spPr>
        <p:txBody>
          <a:bodyPr/>
          <a:lstStyle/>
          <a:p>
            <a:r>
              <a:rPr lang="en-US" dirty="0" smtClean="0"/>
              <a:t>Task Prioritization (CPATH)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872" y="2718778"/>
            <a:ext cx="5266928" cy="34073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Task prioritization according to </a:t>
            </a:r>
            <a:r>
              <a:rPr lang="en-US" b="1" i="1" dirty="0"/>
              <a:t>bottom cost</a:t>
            </a:r>
          </a:p>
          <a:p>
            <a:r>
              <a:rPr lang="en-US" i="1" dirty="0" smtClean="0"/>
              <a:t>Wat is bottom cost?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maximum estimated time in the dependency chains from </a:t>
            </a:r>
            <a:r>
              <a:rPr lang="en-US" dirty="0" smtClean="0"/>
              <a:t>this </a:t>
            </a:r>
            <a:r>
              <a:rPr lang="en-US" dirty="0"/>
              <a:t>node to a leaf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5575" y="1961555"/>
            <a:ext cx="396000" cy="39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846" y="1817809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65321" y="180477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>
            <a:off x="2378635" y="2001438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265154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33" idx="3"/>
            <a:endCxn id="40" idx="7"/>
          </p:cNvCxnSpPr>
          <p:nvPr/>
        </p:nvCxnSpPr>
        <p:spPr>
          <a:xfrm flipH="1">
            <a:off x="1271129" y="2277991"/>
            <a:ext cx="325728" cy="5536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16360" y="2877423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1640" y="266994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cxnSp>
        <p:nvCxnSpPr>
          <p:cNvPr id="15" name="Straight Arrow Connector 14"/>
          <p:cNvCxnSpPr>
            <a:stCxn id="33" idx="4"/>
            <a:endCxn id="13" idx="0"/>
          </p:cNvCxnSpPr>
          <p:nvPr/>
        </p:nvCxnSpPr>
        <p:spPr>
          <a:xfrm flipH="1">
            <a:off x="1684318" y="2325440"/>
            <a:ext cx="31303" cy="5519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425412" y="2780823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3728" y="2718778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18" name="Straight Arrow Connector 17"/>
          <p:cNvCxnSpPr>
            <a:stCxn id="33" idx="5"/>
            <a:endCxn id="16" idx="1"/>
          </p:cNvCxnSpPr>
          <p:nvPr/>
        </p:nvCxnSpPr>
        <p:spPr>
          <a:xfrm>
            <a:off x="1834384" y="2277991"/>
            <a:ext cx="659565" cy="5713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7356" y="3448150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40" idx="4"/>
            <a:endCxn id="41" idx="0"/>
          </p:cNvCxnSpPr>
          <p:nvPr/>
        </p:nvCxnSpPr>
        <p:spPr>
          <a:xfrm flipH="1">
            <a:off x="953575" y="3231114"/>
            <a:ext cx="152091" cy="43305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595913" y="3472274"/>
            <a:ext cx="396000" cy="39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37329" y="322283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cxnSp>
        <p:nvCxnSpPr>
          <p:cNvPr id="23" name="Straight Arrow Connector 22"/>
          <p:cNvCxnSpPr>
            <a:stCxn id="13" idx="4"/>
            <a:endCxn id="21" idx="0"/>
          </p:cNvCxnSpPr>
          <p:nvPr/>
        </p:nvCxnSpPr>
        <p:spPr>
          <a:xfrm>
            <a:off x="1684318" y="3201423"/>
            <a:ext cx="109595" cy="27085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625955" y="5265240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59632" y="5167050"/>
            <a:ext cx="52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26" name="Oval 25"/>
          <p:cNvSpPr/>
          <p:nvPr/>
        </p:nvSpPr>
        <p:spPr>
          <a:xfrm>
            <a:off x="2147853" y="4744294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28399" y="4672286"/>
            <a:ext cx="48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003837" y="3904323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7409" y="3654882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1560" y="4312246"/>
            <a:ext cx="43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2532293" y="4280600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66291" y="4037022"/>
            <a:ext cx="53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1547663" y="2001440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21" idx="5"/>
            <a:endCxn id="28" idx="1"/>
          </p:cNvCxnSpPr>
          <p:nvPr/>
        </p:nvCxnSpPr>
        <p:spPr>
          <a:xfrm>
            <a:off x="1933920" y="3810281"/>
            <a:ext cx="119111" cy="14149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5"/>
            <a:endCxn id="31" idx="1"/>
          </p:cNvCxnSpPr>
          <p:nvPr/>
        </p:nvCxnSpPr>
        <p:spPr>
          <a:xfrm>
            <a:off x="2290558" y="4180874"/>
            <a:ext cx="278640" cy="1366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1" idx="4"/>
            <a:endCxn id="42" idx="0"/>
          </p:cNvCxnSpPr>
          <p:nvPr/>
        </p:nvCxnSpPr>
        <p:spPr>
          <a:xfrm>
            <a:off x="953575" y="4060173"/>
            <a:ext cx="252024" cy="4202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4"/>
            <a:endCxn id="26" idx="7"/>
          </p:cNvCxnSpPr>
          <p:nvPr/>
        </p:nvCxnSpPr>
        <p:spPr>
          <a:xfrm flipH="1">
            <a:off x="2434574" y="4532600"/>
            <a:ext cx="223719" cy="2591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2" idx="4"/>
            <a:endCxn id="24" idx="1"/>
          </p:cNvCxnSpPr>
          <p:nvPr/>
        </p:nvCxnSpPr>
        <p:spPr>
          <a:xfrm>
            <a:off x="1205599" y="4948386"/>
            <a:ext cx="469550" cy="3643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24" idx="7"/>
          </p:cNvCxnSpPr>
          <p:nvPr/>
        </p:nvCxnSpPr>
        <p:spPr>
          <a:xfrm flipH="1">
            <a:off x="1912676" y="5020845"/>
            <a:ext cx="284371" cy="2918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71666" y="2763114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55575" y="3664173"/>
            <a:ext cx="396000" cy="39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971599" y="4480386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3" name="Straight Arrow Connector 42"/>
          <p:cNvCxnSpPr>
            <a:stCxn id="33" idx="5"/>
            <a:endCxn id="31" idx="0"/>
          </p:cNvCxnSpPr>
          <p:nvPr/>
        </p:nvCxnSpPr>
        <p:spPr>
          <a:xfrm>
            <a:off x="1834384" y="2277991"/>
            <a:ext cx="823909" cy="20026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57408" y="186064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50" name="Oval 49"/>
          <p:cNvSpPr/>
          <p:nvPr/>
        </p:nvSpPr>
        <p:spPr>
          <a:xfrm>
            <a:off x="1595912" y="3472274"/>
            <a:ext cx="396000" cy="39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3047448" cy="107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576744" y="34760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474617" y="28493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499006" y="19795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39039" y="36691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96419" y="28124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102870" y="332655"/>
            <a:ext cx="1843200" cy="885600"/>
            <a:chOff x="352425" y="1400175"/>
            <a:chExt cx="8439150" cy="4057650"/>
          </a:xfrm>
        </p:grpSpPr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ounded Rectangle 69"/>
            <p:cNvSpPr/>
            <p:nvPr/>
          </p:nvSpPr>
          <p:spPr>
            <a:xfrm>
              <a:off x="355928" y="1400175"/>
              <a:ext cx="2370841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2113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82"/>
    </mc:Choice>
    <mc:Fallback>
      <p:transition spd="slow" advTm="84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912" y="274638"/>
            <a:ext cx="669488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Task prioritization </a:t>
            </a:r>
            <a:br>
              <a:rPr lang="en-US" dirty="0" smtClean="0"/>
            </a:br>
            <a:r>
              <a:rPr lang="en-US" dirty="0" smtClean="0"/>
              <a:t>on task exit (CPATH)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39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5575" y="1961555"/>
            <a:ext cx="396000" cy="39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846" y="1817809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65321" y="180477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>
            <a:off x="2378635" y="2001438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265154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33" idx="3"/>
            <a:endCxn id="40" idx="7"/>
          </p:cNvCxnSpPr>
          <p:nvPr/>
        </p:nvCxnSpPr>
        <p:spPr>
          <a:xfrm flipH="1">
            <a:off x="1271129" y="2277991"/>
            <a:ext cx="325728" cy="5536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16360" y="2877423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1640" y="266994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cxnSp>
        <p:nvCxnSpPr>
          <p:cNvPr id="15" name="Straight Arrow Connector 14"/>
          <p:cNvCxnSpPr>
            <a:stCxn id="33" idx="4"/>
            <a:endCxn id="13" idx="0"/>
          </p:cNvCxnSpPr>
          <p:nvPr/>
        </p:nvCxnSpPr>
        <p:spPr>
          <a:xfrm flipH="1">
            <a:off x="1684318" y="2325440"/>
            <a:ext cx="31303" cy="5519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425412" y="2780823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3728" y="2718778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18" name="Straight Arrow Connector 17"/>
          <p:cNvCxnSpPr>
            <a:stCxn id="33" idx="5"/>
            <a:endCxn id="16" idx="1"/>
          </p:cNvCxnSpPr>
          <p:nvPr/>
        </p:nvCxnSpPr>
        <p:spPr>
          <a:xfrm>
            <a:off x="1834384" y="2277991"/>
            <a:ext cx="659565" cy="5713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7356" y="3448150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40" idx="4"/>
            <a:endCxn id="41" idx="0"/>
          </p:cNvCxnSpPr>
          <p:nvPr/>
        </p:nvCxnSpPr>
        <p:spPr>
          <a:xfrm flipH="1">
            <a:off x="953575" y="3231114"/>
            <a:ext cx="152091" cy="43305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595913" y="3472274"/>
            <a:ext cx="396000" cy="39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37329" y="322283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cxnSp>
        <p:nvCxnSpPr>
          <p:cNvPr id="23" name="Straight Arrow Connector 22"/>
          <p:cNvCxnSpPr>
            <a:stCxn id="13" idx="4"/>
            <a:endCxn id="21" idx="0"/>
          </p:cNvCxnSpPr>
          <p:nvPr/>
        </p:nvCxnSpPr>
        <p:spPr>
          <a:xfrm>
            <a:off x="1684318" y="3201423"/>
            <a:ext cx="109595" cy="27085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625955" y="5265240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59632" y="5167050"/>
            <a:ext cx="52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26" name="Oval 25"/>
          <p:cNvSpPr/>
          <p:nvPr/>
        </p:nvSpPr>
        <p:spPr>
          <a:xfrm>
            <a:off x="2147853" y="4744294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28399" y="4672286"/>
            <a:ext cx="48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003837" y="3904323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57409" y="3654882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11560" y="4312246"/>
            <a:ext cx="43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2532293" y="4280600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6291" y="4037022"/>
            <a:ext cx="53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1547663" y="2001440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34" name="Straight Arrow Connector 33"/>
          <p:cNvCxnSpPr>
            <a:stCxn id="21" idx="5"/>
            <a:endCxn id="28" idx="1"/>
          </p:cNvCxnSpPr>
          <p:nvPr/>
        </p:nvCxnSpPr>
        <p:spPr>
          <a:xfrm>
            <a:off x="1933920" y="3810281"/>
            <a:ext cx="119111" cy="14149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5"/>
            <a:endCxn id="31" idx="1"/>
          </p:cNvCxnSpPr>
          <p:nvPr/>
        </p:nvCxnSpPr>
        <p:spPr>
          <a:xfrm>
            <a:off x="2290558" y="4180874"/>
            <a:ext cx="278640" cy="1366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1" idx="4"/>
            <a:endCxn id="42" idx="0"/>
          </p:cNvCxnSpPr>
          <p:nvPr/>
        </p:nvCxnSpPr>
        <p:spPr>
          <a:xfrm>
            <a:off x="953575" y="4060173"/>
            <a:ext cx="252024" cy="4202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4"/>
            <a:endCxn id="26" idx="7"/>
          </p:cNvCxnSpPr>
          <p:nvPr/>
        </p:nvCxnSpPr>
        <p:spPr>
          <a:xfrm flipH="1">
            <a:off x="2434574" y="4532600"/>
            <a:ext cx="223719" cy="2591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2" idx="4"/>
            <a:endCxn id="24" idx="1"/>
          </p:cNvCxnSpPr>
          <p:nvPr/>
        </p:nvCxnSpPr>
        <p:spPr>
          <a:xfrm>
            <a:off x="1205599" y="4948386"/>
            <a:ext cx="469550" cy="3643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24" idx="7"/>
          </p:cNvCxnSpPr>
          <p:nvPr/>
        </p:nvCxnSpPr>
        <p:spPr>
          <a:xfrm flipH="1">
            <a:off x="1912676" y="5020845"/>
            <a:ext cx="284371" cy="2918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71666" y="2763114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55575" y="3664173"/>
            <a:ext cx="396000" cy="39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971599" y="4480386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3" idx="5"/>
            <a:endCxn id="31" idx="0"/>
          </p:cNvCxnSpPr>
          <p:nvPr/>
        </p:nvCxnSpPr>
        <p:spPr>
          <a:xfrm>
            <a:off x="1834384" y="2277991"/>
            <a:ext cx="823909" cy="20026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57408" y="186064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1331640" y="1716762"/>
            <a:ext cx="800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4800" dirty="0">
                <a:solidFill>
                  <a:schemeClr val="accent3"/>
                </a:solidFill>
              </a:rPr>
              <a:t>✘</a:t>
            </a:r>
            <a:endParaRPr lang="en-US" sz="4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11405"/>
            <a:ext cx="3047448" cy="107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889103"/>
              </p:ext>
            </p:extLst>
          </p:nvPr>
        </p:nvGraphicFramePr>
        <p:xfrm>
          <a:off x="4538534" y="3305429"/>
          <a:ext cx="331236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10801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type – Input size</a:t>
                      </a:r>
                    </a:p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tt</a:t>
                      </a:r>
                      <a:r>
                        <a:rPr lang="en-US" dirty="0" smtClean="0"/>
                        <a:t>-is)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4572000" y="3941324"/>
            <a:ext cx="2605942" cy="369594"/>
            <a:chOff x="4572000" y="3795413"/>
            <a:chExt cx="2605942" cy="369594"/>
          </a:xfrm>
        </p:grpSpPr>
        <p:sp>
          <p:nvSpPr>
            <p:cNvPr id="51" name="TextBox 50"/>
            <p:cNvSpPr txBox="1"/>
            <p:nvPr/>
          </p:nvSpPr>
          <p:spPr>
            <a:xfrm>
              <a:off x="4572000" y="3795675"/>
              <a:ext cx="1554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TaskA</a:t>
              </a:r>
              <a:r>
                <a:rPr lang="en-US" dirty="0" smtClean="0"/>
                <a:t> – Input2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76256" y="37954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56" name="Oval 55"/>
          <p:cNvSpPr/>
          <p:nvPr/>
        </p:nvSpPr>
        <p:spPr>
          <a:xfrm>
            <a:off x="1614904" y="5265240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/>
          <p:cNvSpPr/>
          <p:nvPr/>
        </p:nvSpPr>
        <p:spPr>
          <a:xfrm>
            <a:off x="2152376" y="4744935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533412" y="4280600"/>
            <a:ext cx="252000" cy="25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Oval 58"/>
          <p:cNvSpPr/>
          <p:nvPr/>
        </p:nvSpPr>
        <p:spPr>
          <a:xfrm>
            <a:off x="2004510" y="3898173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1595912" y="3472274"/>
            <a:ext cx="396000" cy="39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Oval 60"/>
          <p:cNvSpPr/>
          <p:nvPr/>
        </p:nvSpPr>
        <p:spPr>
          <a:xfrm>
            <a:off x="1516360" y="2877275"/>
            <a:ext cx="335915" cy="324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972374" y="4474246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755575" y="3670323"/>
            <a:ext cx="396000" cy="39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Oval 63"/>
          <p:cNvSpPr/>
          <p:nvPr/>
        </p:nvSpPr>
        <p:spPr>
          <a:xfrm>
            <a:off x="863640" y="2763114"/>
            <a:ext cx="468000" cy="4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02870" y="332655"/>
            <a:ext cx="1843200" cy="885600"/>
            <a:chOff x="352425" y="1400175"/>
            <a:chExt cx="8439150" cy="4057650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Rounded Rectangle 66"/>
            <p:cNvSpPr/>
            <p:nvPr/>
          </p:nvSpPr>
          <p:spPr>
            <a:xfrm>
              <a:off x="355928" y="1400175"/>
              <a:ext cx="2370841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/>
          <p:cNvSpPr/>
          <p:nvPr/>
        </p:nvSpPr>
        <p:spPr>
          <a:xfrm>
            <a:off x="6228184" y="3952106"/>
            <a:ext cx="335915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91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88"/>
    </mc:Choice>
    <mc:Fallback>
      <p:transition spd="slow" advTm="75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1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32D2E"/>
                                      </p:to>
                                    </p:animClr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21" grpId="0" animBg="1"/>
      <p:bldP spid="24" grpId="0" animBg="1"/>
      <p:bldP spid="26" grpId="0" animBg="1"/>
      <p:bldP spid="28" grpId="0" animBg="1"/>
      <p:bldP spid="31" grpId="0" animBg="1"/>
      <p:bldP spid="33" grpId="0" animBg="1"/>
      <p:bldP spid="40" grpId="0" animBg="1"/>
      <p:bldP spid="41" grpId="0" animBg="1"/>
      <p:bldP spid="42" grpId="0" animBg="1"/>
      <p:bldP spid="49" grpId="0"/>
      <p:bldP spid="49" grpId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772816"/>
            <a:ext cx="63817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9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52"/>
    </mc:Choice>
    <mc:Fallback>
      <p:transition spd="slow" advTm="6045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CPATH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92279" y="5476582"/>
            <a:ext cx="146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CATS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5445224"/>
            <a:ext cx="146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CATS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2425" y="1400175"/>
            <a:ext cx="8439150" cy="4057650"/>
            <a:chOff x="352425" y="1400175"/>
            <a:chExt cx="8439150" cy="40576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ounded Rectangle 9"/>
            <p:cNvSpPr/>
            <p:nvPr/>
          </p:nvSpPr>
          <p:spPr>
            <a:xfrm>
              <a:off x="2743667" y="1400175"/>
              <a:ext cx="6047908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40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4"/>
    </mc:Choice>
    <mc:Fallback>
      <p:transition spd="slow" advTm="791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6070" y="274638"/>
            <a:ext cx="719793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Task Submission and </a:t>
            </a:r>
            <a:br>
              <a:rPr lang="en-US" sz="3600" dirty="0" smtClean="0"/>
            </a:br>
            <a:r>
              <a:rPr lang="en-US" sz="3600" dirty="0" smtClean="0"/>
              <a:t>Task-to-Core Assignment (CPATH)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Submission:</a:t>
            </a:r>
          </a:p>
          <a:p>
            <a:pPr lvl="1"/>
            <a:r>
              <a:rPr lang="en-US" dirty="0" smtClean="0"/>
              <a:t>Identical to CATS but we have to keep track of </a:t>
            </a:r>
            <a:r>
              <a:rPr lang="en-US" dirty="0" err="1" smtClean="0"/>
              <a:t>maxExecTime</a:t>
            </a:r>
            <a:endParaRPr lang="en-US" dirty="0" smtClean="0"/>
          </a:p>
          <a:p>
            <a:pPr lvl="1"/>
            <a:r>
              <a:rPr lang="en-US" dirty="0" smtClean="0"/>
              <a:t>The execution time of the last critical task</a:t>
            </a:r>
          </a:p>
          <a:p>
            <a:r>
              <a:rPr lang="en-US" dirty="0" smtClean="0"/>
              <a:t>Task-to-Core assignment:</a:t>
            </a:r>
          </a:p>
          <a:p>
            <a:pPr lvl="1"/>
            <a:r>
              <a:rPr lang="en-US" dirty="0" smtClean="0"/>
              <a:t>Similar to CATS: big cores execute critical tasks and little cores execute non-critical tasks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41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2870" y="332655"/>
            <a:ext cx="1843200" cy="885600"/>
            <a:chOff x="352425" y="1400175"/>
            <a:chExt cx="8439150" cy="405765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ounded Rectangle 11"/>
            <p:cNvSpPr/>
            <p:nvPr/>
          </p:nvSpPr>
          <p:spPr>
            <a:xfrm>
              <a:off x="2681478" y="1400175"/>
              <a:ext cx="6110097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884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12"/>
    </mc:Choice>
    <mc:Fallback>
      <p:transition spd="slow" advTm="3841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CPATH</a:t>
            </a:r>
          </a:p>
          <a:p>
            <a:r>
              <a:rPr lang="en-US" b="1" dirty="0"/>
              <a:t>HYBRID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3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9"/>
    </mc:Choice>
    <mc:Fallback>
      <p:transition spd="slow" advTm="537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Scheduler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Combination of CATS and CPATH</a:t>
            </a:r>
          </a:p>
          <a:p>
            <a:r>
              <a:rPr lang="en-US" dirty="0" smtClean="0"/>
              <a:t>Prioritization during task creation</a:t>
            </a:r>
          </a:p>
          <a:p>
            <a:r>
              <a:rPr lang="en-US" dirty="0" smtClean="0"/>
              <a:t>Task cost tracking during task exit</a:t>
            </a:r>
          </a:p>
          <a:p>
            <a:r>
              <a:rPr lang="en-US" dirty="0" smtClean="0"/>
              <a:t>Uses task cost only if available</a:t>
            </a:r>
          </a:p>
          <a:p>
            <a:r>
              <a:rPr lang="en-US" dirty="0" smtClean="0"/>
              <a:t>Task submission similar to CPATH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64"/>
    </mc:Choice>
    <mc:Fallback>
      <p:transition spd="slow" advTm="4196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Scheduler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007737"/>
              </p:ext>
            </p:extLst>
          </p:nvPr>
        </p:nvGraphicFramePr>
        <p:xfrm>
          <a:off x="467544" y="1628800"/>
          <a:ext cx="8208912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1872208"/>
                <a:gridCol w="2340260"/>
                <a:gridCol w="20522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HYBRID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Task Prioritization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creation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task exit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creation 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Task cost</a:t>
                      </a:r>
                      <a:r>
                        <a:rPr lang="en-US" b="1" baseline="0" dirty="0" smtClean="0"/>
                        <a:t> tracking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task exit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task exit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Task submission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maxPriority-1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maxPriority-1 or </a:t>
                      </a:r>
                      <a:r>
                        <a:rPr lang="en-US" dirty="0" err="1" smtClean="0"/>
                        <a:t>maxPrirority-maxExecTime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maxPriority-1 or </a:t>
                      </a:r>
                      <a:r>
                        <a:rPr lang="en-US" dirty="0" err="1" smtClean="0"/>
                        <a:t>maxPrirority-maxExecTime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Task-to-Core</a:t>
                      </a:r>
                      <a:r>
                        <a:rPr lang="en-US" b="1" baseline="0" dirty="0" smtClean="0"/>
                        <a:t> Assignment</a:t>
                      </a:r>
                      <a:endParaRPr lang="en-US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 same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15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26"/>
    </mc:Choice>
    <mc:Fallback>
      <p:transition spd="slow" advTm="94126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</a:t>
            </a:r>
            <a:br>
              <a:rPr lang="en-US" dirty="0" smtClean="0"/>
            </a:br>
            <a:r>
              <a:rPr lang="en-US" dirty="0" smtClean="0"/>
              <a:t>of Scheduling Techniques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94DE8DF3-4F89-40C6-B463-3CA4ED9F33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5"/>
    </mc:Choice>
    <mc:Fallback>
      <p:transition spd="slow" advTm="3845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1:</a:t>
            </a:r>
          </a:p>
          <a:p>
            <a:pPr lvl="1"/>
            <a:r>
              <a:rPr lang="en-US" dirty="0" smtClean="0"/>
              <a:t>Evaluation of CATS configurations</a:t>
            </a:r>
          </a:p>
          <a:p>
            <a:r>
              <a:rPr lang="en-US" dirty="0" smtClean="0"/>
              <a:t>Part 2:</a:t>
            </a:r>
          </a:p>
          <a:p>
            <a:pPr lvl="1"/>
            <a:r>
              <a:rPr lang="en-US" dirty="0" smtClean="0"/>
              <a:t>Comparison of different scheduling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1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5"/>
    </mc:Choice>
    <mc:Fallback>
      <p:transition spd="slow" advTm="15285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ODROID XU3</a:t>
            </a:r>
          </a:p>
          <a:p>
            <a:pPr lvl="1"/>
            <a:r>
              <a:rPr lang="en-US" dirty="0"/>
              <a:t>8-core Samsung </a:t>
            </a:r>
            <a:r>
              <a:rPr lang="en-US" dirty="0" err="1"/>
              <a:t>Exynos</a:t>
            </a:r>
            <a:r>
              <a:rPr lang="en-US" dirty="0"/>
              <a:t> 5422 </a:t>
            </a:r>
          </a:p>
          <a:p>
            <a:pPr lvl="1"/>
            <a:r>
              <a:rPr lang="en-US" dirty="0"/>
              <a:t>ARM </a:t>
            </a:r>
            <a:r>
              <a:rPr lang="en-US" dirty="0" err="1"/>
              <a:t>big.LITTLE</a:t>
            </a:r>
            <a:r>
              <a:rPr lang="en-US" dirty="0"/>
              <a:t> architecture </a:t>
            </a:r>
          </a:p>
          <a:p>
            <a:pPr lvl="1"/>
            <a:r>
              <a:rPr lang="en-US" dirty="0"/>
              <a:t>4 x Cortex-A15 cores at 2.0GHz (big)</a:t>
            </a:r>
          </a:p>
          <a:p>
            <a:pPr lvl="1"/>
            <a:r>
              <a:rPr lang="en-US" dirty="0"/>
              <a:t>4 x Cortex-A7 cores at 1.4GHz (little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err="1" smtClean="0"/>
              <a:t>TaskSim</a:t>
            </a:r>
            <a:r>
              <a:rPr lang="en-US" dirty="0" smtClean="0"/>
              <a:t> Simulator</a:t>
            </a:r>
            <a:endParaRPr lang="en-US" dirty="0"/>
          </a:p>
          <a:p>
            <a:pPr lvl="1"/>
            <a:r>
              <a:rPr lang="en-US" dirty="0"/>
              <a:t>Larger systems </a:t>
            </a:r>
            <a:endParaRPr lang="en-US" dirty="0" smtClean="0"/>
          </a:p>
          <a:p>
            <a:pPr lvl="1"/>
            <a:r>
              <a:rPr lang="en-US" dirty="0" smtClean="0"/>
              <a:t>Different </a:t>
            </a:r>
            <a:r>
              <a:rPr lang="en-US" dirty="0"/>
              <a:t>performance ratios of big and little (2× to 4×)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60" y="1037889"/>
            <a:ext cx="3253544" cy="18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9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18"/>
    </mc:Choice>
    <mc:Fallback>
      <p:transition spd="slow" advTm="30018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Part 1:</a:t>
            </a:r>
          </a:p>
          <a:p>
            <a:pPr lvl="1"/>
            <a:r>
              <a:rPr lang="en-US" b="1" dirty="0" smtClean="0"/>
              <a:t>Evaluation of CATS configurations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Part 2: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Comparison of different scheduling techniques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6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"/>
    </mc:Choice>
    <mc:Fallback>
      <p:transition spd="slow" advTm="64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of CATS configurations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547768"/>
              </p:ext>
            </p:extLst>
          </p:nvPr>
        </p:nvGraphicFramePr>
        <p:xfrm>
          <a:off x="755576" y="1340768"/>
          <a:ext cx="77408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/>
                <a:gridCol w="52925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 SS FLEX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Simple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work stealing and flexible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 SS 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Simple work stealing and 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 2DS FLEX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Bidirectional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work stealing and flexible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 2DS 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Bidirectional work stealing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and 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BF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OmpSs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default random FIFO scheduler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777"/>
              </p:ext>
            </p:extLst>
          </p:nvPr>
        </p:nvGraphicFramePr>
        <p:xfrm>
          <a:off x="1691680" y="3717032"/>
          <a:ext cx="5256583" cy="2538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381"/>
                <a:gridCol w="865300"/>
                <a:gridCol w="1297951"/>
                <a:gridCol w="1297951"/>
              </a:tblGrid>
              <a:tr h="5332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Kernel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#Tasks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Measured </a:t>
                      </a:r>
                      <a:r>
                        <a:rPr lang="en-US" sz="1600" dirty="0" err="1" smtClean="0"/>
                        <a:t>Perf</a:t>
                      </a:r>
                      <a:r>
                        <a:rPr lang="en-US" sz="1600" dirty="0" smtClean="0"/>
                        <a:t>. 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 Critical tasks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368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Cholesky</a:t>
                      </a:r>
                      <a:r>
                        <a:rPr lang="en-US" sz="1600" dirty="0" smtClean="0"/>
                        <a:t> 8x8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120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2.23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17.5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017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Cholesky</a:t>
                      </a:r>
                      <a:r>
                        <a:rPr lang="en-US" sz="1600" dirty="0" smtClean="0"/>
                        <a:t> 16x16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816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5.5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332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Integral Histogram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2048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1.71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7.3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36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QR</a:t>
                      </a:r>
                      <a:endParaRPr lang="en-US" sz="16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1,496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4.26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4.4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36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Heat diffusion</a:t>
                      </a:r>
                      <a:endParaRPr lang="en-US" sz="16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5,124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2.83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4.1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7613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9"/>
    </mc:Choice>
    <mc:Fallback>
      <p:transition spd="slow" advTm="3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Asymmetric Multi-Core Systems</a:t>
            </a:r>
            <a:br>
              <a:rPr lang="en-US" dirty="0" smtClean="0"/>
            </a:br>
            <a:r>
              <a:rPr lang="en-US" dirty="0" smtClean="0"/>
              <a:t>(AMCs)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Multi-Core architectures with different types of cores</a:t>
            </a:r>
          </a:p>
          <a:p>
            <a:r>
              <a:rPr lang="en-US" dirty="0"/>
              <a:t>Used in </a:t>
            </a:r>
            <a:r>
              <a:rPr lang="en-US" b="1" dirty="0"/>
              <a:t>mobile market </a:t>
            </a:r>
            <a:r>
              <a:rPr lang="en-US" dirty="0"/>
              <a:t>and </a:t>
            </a:r>
            <a:r>
              <a:rPr lang="en-US" b="1" dirty="0" smtClean="0"/>
              <a:t>HPC</a:t>
            </a:r>
          </a:p>
          <a:p>
            <a:r>
              <a:rPr lang="en-US" dirty="0" smtClean="0"/>
              <a:t>State of the art AMC: ARM </a:t>
            </a:r>
            <a:r>
              <a:rPr lang="en-US" dirty="0" err="1" smtClean="0"/>
              <a:t>big.LITTLE</a:t>
            </a:r>
            <a:endParaRPr lang="en-US" dirty="0" smtClean="0"/>
          </a:p>
          <a:p>
            <a:pPr lvl="1"/>
            <a:r>
              <a:rPr lang="en-US" dirty="0" smtClean="0"/>
              <a:t>Two types of cores</a:t>
            </a:r>
          </a:p>
          <a:p>
            <a:pPr lvl="2"/>
            <a:r>
              <a:rPr lang="en-US" dirty="0" smtClean="0"/>
              <a:t>Big: out-of-order fast cores </a:t>
            </a:r>
          </a:p>
          <a:p>
            <a:pPr lvl="2"/>
            <a:r>
              <a:rPr lang="en-US" dirty="0" smtClean="0"/>
              <a:t>Little: in-order simple cores and energy efficient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17E2-48CA-469B-BE23-75254274A0E6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9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"/>
    </mc:Choice>
    <mc:Fallback>
      <p:transition spd="slow" advTm="60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197708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SS FLEX is the most efficient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p to </a:t>
            </a:r>
            <a:r>
              <a:rPr lang="en-US" b="1" dirty="0" smtClean="0"/>
              <a:t>17%</a:t>
            </a:r>
            <a:r>
              <a:rPr lang="en-US" dirty="0" smtClean="0"/>
              <a:t> average improvement for 8 cores</a:t>
            </a:r>
          </a:p>
          <a:p>
            <a:pPr lvl="1"/>
            <a:r>
              <a:rPr lang="en-US" dirty="0" smtClean="0"/>
              <a:t>It allows more tasks for big cores (FLEX)</a:t>
            </a:r>
          </a:p>
          <a:p>
            <a:pPr lvl="1"/>
            <a:r>
              <a:rPr lang="en-US" dirty="0" smtClean="0"/>
              <a:t>2DS stealing randomizes the scheduling </a:t>
            </a:r>
          </a:p>
          <a:p>
            <a:pPr lvl="2"/>
            <a:r>
              <a:rPr lang="en-US" dirty="0" smtClean="0"/>
              <a:t>little cores get access to critical tasks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0695018"/>
              </p:ext>
            </p:extLst>
          </p:nvPr>
        </p:nvGraphicFramePr>
        <p:xfrm>
          <a:off x="2195736" y="1268760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131528"/>
              </p:ext>
            </p:extLst>
          </p:nvPr>
        </p:nvGraphicFramePr>
        <p:xfrm>
          <a:off x="2114096" y="1268761"/>
          <a:ext cx="4463141" cy="160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087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"/>
    </mc:Choice>
    <mc:Fallback>
      <p:transition spd="slow" advTm="386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Cholesky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638908"/>
              </p:ext>
            </p:extLst>
          </p:nvPr>
        </p:nvGraphicFramePr>
        <p:xfrm>
          <a:off x="6228184" y="1844824"/>
          <a:ext cx="1944687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8" name="Acrobat Document" r:id="rId4" imgW="21259723" imgH="20650149" progId="AcroExch.Document.11">
                  <p:embed/>
                </p:oleObj>
              </mc:Choice>
              <mc:Fallback>
                <p:oleObj name="Acrobat Document" r:id="rId4" imgW="21259723" imgH="20650149" progId="AcroExch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25000" contrast="4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844824"/>
                        <a:ext cx="1944687" cy="188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152120"/>
              </p:ext>
            </p:extLst>
          </p:nvPr>
        </p:nvGraphicFramePr>
        <p:xfrm>
          <a:off x="5211762" y="4114244"/>
          <a:ext cx="3932238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9" name="Acrobat Document" r:id="rId6" imgW="21259723" imgH="12734835" progId="AcroExch.Document.DC">
                  <p:embed/>
                </p:oleObj>
              </mc:Choice>
              <mc:Fallback>
                <p:oleObj name="Acrobat Document" r:id="rId6" imgW="21259723" imgH="12734835" progId="AcroExch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25000" contrast="4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1762" y="4114244"/>
                        <a:ext cx="3932238" cy="235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5364088" y="1576196"/>
            <a:ext cx="3816424" cy="477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8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Improvement up to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SS FLEX configuration best</a:t>
            </a:r>
          </a:p>
          <a:p>
            <a:pPr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lvl="2"/>
            <a:endParaRPr lang="es-ES" b="1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8" name="Content Placeholder 9"/>
          <p:cNvSpPr txBox="1">
            <a:spLocks/>
          </p:cNvSpPr>
          <p:nvPr/>
        </p:nvSpPr>
        <p:spPr>
          <a:xfrm>
            <a:off x="5364088" y="4103643"/>
            <a:ext cx="3816424" cy="477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8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Improvement up to 9%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SS FLEX configuration best</a:t>
            </a:r>
          </a:p>
          <a:p>
            <a:pPr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lvl="2"/>
            <a:endParaRPr lang="es-ES" b="1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2248" y="1080750"/>
            <a:ext cx="4940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AA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889102" y="1474053"/>
            <a:ext cx="5408716" cy="5202426"/>
            <a:chOff x="1889102" y="890550"/>
            <a:chExt cx="5408716" cy="5202426"/>
          </a:xfrm>
        </p:grpSpPr>
        <p:graphicFrame>
          <p:nvGraphicFramePr>
            <p:cNvPr id="21" name="Chart 2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11052060"/>
                </p:ext>
              </p:extLst>
            </p:nvPr>
          </p:nvGraphicFramePr>
          <p:xfrm>
            <a:off x="2177504" y="890550"/>
            <a:ext cx="4451748" cy="1607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pSp>
          <p:nvGrpSpPr>
            <p:cNvPr id="23" name="Group 22"/>
            <p:cNvGrpSpPr/>
            <p:nvPr/>
          </p:nvGrpSpPr>
          <p:grpSpPr>
            <a:xfrm>
              <a:off x="1889102" y="901281"/>
              <a:ext cx="5408716" cy="5191695"/>
              <a:chOff x="1889102" y="901281"/>
              <a:chExt cx="5408716" cy="5191695"/>
            </a:xfrm>
          </p:grpSpPr>
          <p:graphicFrame>
            <p:nvGraphicFramePr>
              <p:cNvPr id="22" name="Chart 2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05923754"/>
                  </p:ext>
                </p:extLst>
              </p:nvPr>
            </p:nvGraphicFramePr>
            <p:xfrm>
              <a:off x="2213250" y="918328"/>
              <a:ext cx="5059050" cy="2880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grpSp>
            <p:nvGrpSpPr>
              <p:cNvPr id="3" name="Group 2"/>
              <p:cNvGrpSpPr/>
              <p:nvPr/>
            </p:nvGrpSpPr>
            <p:grpSpPr>
              <a:xfrm>
                <a:off x="1889102" y="901281"/>
                <a:ext cx="5408716" cy="5191695"/>
                <a:chOff x="1889102" y="901281"/>
                <a:chExt cx="5408716" cy="5191695"/>
              </a:xfrm>
            </p:grpSpPr>
            <p:graphicFrame>
              <p:nvGraphicFramePr>
                <p:cNvPr id="20" name="Chart 19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39263542"/>
                    </p:ext>
                  </p:extLst>
                </p:nvPr>
              </p:nvGraphicFramePr>
              <p:xfrm>
                <a:off x="2232435" y="3212976"/>
                <a:ext cx="5040000" cy="288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grpSp>
              <p:nvGrpSpPr>
                <p:cNvPr id="9" name="Group 8"/>
                <p:cNvGrpSpPr/>
                <p:nvPr/>
              </p:nvGrpSpPr>
              <p:grpSpPr>
                <a:xfrm>
                  <a:off x="1889102" y="901281"/>
                  <a:ext cx="5408716" cy="4680520"/>
                  <a:chOff x="1889102" y="531953"/>
                  <a:chExt cx="5408716" cy="4680520"/>
                </a:xfrm>
              </p:grpSpPr>
              <p:graphicFrame>
                <p:nvGraphicFramePr>
                  <p:cNvPr id="13" name="Chart 12"/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62077349"/>
                      </p:ext>
                    </p:extLst>
                  </p:nvPr>
                </p:nvGraphicFramePr>
                <p:xfrm>
                  <a:off x="1889102" y="531953"/>
                  <a:ext cx="402981" cy="460816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2"/>
                  </a:graphicData>
                </a:graphic>
              </p:graphicFrame>
              <p:graphicFrame>
                <p:nvGraphicFramePr>
                  <p:cNvPr id="10" name="Chart 9"/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53541448"/>
                      </p:ext>
                    </p:extLst>
                  </p:nvPr>
                </p:nvGraphicFramePr>
                <p:xfrm>
                  <a:off x="6894837" y="603961"/>
                  <a:ext cx="402981" cy="4608512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3"/>
                  </a:graphicData>
                </a:graphic>
              </p:graphicFrame>
            </p:grpSp>
          </p:grpSp>
        </p:grpSp>
      </p:grpSp>
      <p:sp>
        <p:nvSpPr>
          <p:cNvPr id="15" name="Content Placeholder 9"/>
          <p:cNvSpPr>
            <a:spLocks noGrp="1"/>
          </p:cNvSpPr>
          <p:nvPr>
            <p:ph idx="1"/>
          </p:nvPr>
        </p:nvSpPr>
        <p:spPr>
          <a:xfrm>
            <a:off x="866457" y="1890705"/>
            <a:ext cx="792311" cy="5301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b="1" dirty="0" smtClean="0">
                <a:solidFill>
                  <a:schemeClr val="accent1">
                    <a:lumMod val="50000"/>
                  </a:schemeClr>
                </a:solidFill>
              </a:rPr>
              <a:t>8x8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866903" y="4149080"/>
            <a:ext cx="122369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8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b="1" dirty="0" smtClean="0">
                <a:solidFill>
                  <a:schemeClr val="accent1">
                    <a:lumMod val="50000"/>
                  </a:schemeClr>
                </a:solidFill>
              </a:rPr>
              <a:t>16x16</a:t>
            </a:r>
          </a:p>
          <a:p>
            <a:pPr lvl="2"/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237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4"/>
    </mc:Choice>
    <mc:Fallback>
      <p:transition spd="slow" advTm="18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5059E-6 L -0.21493 0.00069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Part 1: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Evaluation of CATS configurations</a:t>
            </a:r>
          </a:p>
          <a:p>
            <a:r>
              <a:rPr lang="en-US" b="1" dirty="0" smtClean="0"/>
              <a:t>Part 2:</a:t>
            </a:r>
          </a:p>
          <a:p>
            <a:pPr lvl="1"/>
            <a:r>
              <a:rPr lang="en-US" b="1" dirty="0" smtClean="0"/>
              <a:t>Comparison of different scheduling techniques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457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6"/>
    </mc:Choice>
    <mc:Fallback>
      <p:transition spd="slow" advTm="12246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All Schedulers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CATS</a:t>
            </a:r>
            <a:endParaRPr lang="en-US" dirty="0" smtClean="0"/>
          </a:p>
          <a:p>
            <a:r>
              <a:rPr lang="en-US" dirty="0" smtClean="0"/>
              <a:t>CPATH</a:t>
            </a:r>
            <a:endParaRPr lang="en-US" dirty="0" smtClean="0"/>
          </a:p>
          <a:p>
            <a:r>
              <a:rPr lang="en-US" dirty="0" smtClean="0"/>
              <a:t>HYBRID</a:t>
            </a:r>
            <a:endParaRPr lang="en-US" dirty="0" smtClean="0"/>
          </a:p>
          <a:p>
            <a:r>
              <a:rPr lang="en-US" b="1" dirty="0" err="1" smtClean="0"/>
              <a:t>dHEFT</a:t>
            </a:r>
            <a:endParaRPr lang="en-US" b="1" dirty="0" smtClean="0"/>
          </a:p>
          <a:p>
            <a:pPr lvl="1"/>
            <a:r>
              <a:rPr lang="en-US" dirty="0" smtClean="0"/>
              <a:t>Dynamic implementation of state-of-the-art Heterogeneous Earliest Finish Time Scheduler [1]</a:t>
            </a:r>
          </a:p>
          <a:p>
            <a:r>
              <a:rPr lang="en-US" dirty="0" smtClean="0"/>
              <a:t>BF</a:t>
            </a:r>
            <a:endParaRPr lang="en-US" sz="1300" dirty="0" smtClean="0"/>
          </a:p>
          <a:p>
            <a:pPr marL="0" indent="0">
              <a:buNone/>
            </a:pPr>
            <a:r>
              <a:rPr lang="en-US" sz="1700" dirty="0" smtClean="0"/>
              <a:t>[1</a:t>
            </a:r>
            <a:r>
              <a:rPr lang="en-US" sz="1700" dirty="0"/>
              <a:t>] H. </a:t>
            </a:r>
            <a:r>
              <a:rPr lang="en-US" sz="1700" dirty="0" err="1"/>
              <a:t>Topcuoglu</a:t>
            </a:r>
            <a:r>
              <a:rPr lang="en-US" sz="1700" dirty="0"/>
              <a:t> et al. Performance-Effective and Low-Complexity Task Scheduling for Heterogeneous Computing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K. </a:t>
            </a:r>
            <a:r>
              <a:rPr lang="en-US" dirty="0" err="1" smtClean="0"/>
              <a:t>Chronaki</a:t>
            </a:r>
            <a:r>
              <a:rPr lang="en-US" dirty="0" smtClean="0"/>
              <a:t> PhD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07"/>
    </mc:Choice>
    <mc:Fallback>
      <p:transition spd="slow" advTm="74507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All Schedulers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74630"/>
              </p:ext>
            </p:extLst>
          </p:nvPr>
        </p:nvGraphicFramePr>
        <p:xfrm>
          <a:off x="3347864" y="1412776"/>
          <a:ext cx="27037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7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Evaluated Schedulers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CPATH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HYBRID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dHEFT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BF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49884"/>
              </p:ext>
            </p:extLst>
          </p:nvPr>
        </p:nvGraphicFramePr>
        <p:xfrm>
          <a:off x="2123728" y="3717032"/>
          <a:ext cx="5256583" cy="269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381"/>
                <a:gridCol w="865300"/>
                <a:gridCol w="1297951"/>
                <a:gridCol w="1297951"/>
              </a:tblGrid>
              <a:tr h="49765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Kernel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#Tasks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Measured </a:t>
                      </a:r>
                      <a:r>
                        <a:rPr lang="en-US" sz="1600" dirty="0" err="1" smtClean="0"/>
                        <a:t>Perf</a:t>
                      </a:r>
                      <a:r>
                        <a:rPr lang="en-US" sz="1600" dirty="0" smtClean="0"/>
                        <a:t>. 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#Task</a:t>
                      </a:r>
                      <a:r>
                        <a:rPr lang="en-US" sz="1600" baseline="0" dirty="0" smtClean="0"/>
                        <a:t> types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811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Cholesky</a:t>
                      </a:r>
                      <a:r>
                        <a:rPr lang="en-US" sz="1600" dirty="0" smtClean="0"/>
                        <a:t> 8x8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120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2.23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811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Cholesky</a:t>
                      </a:r>
                      <a:r>
                        <a:rPr lang="en-US" sz="1600" dirty="0" smtClean="0"/>
                        <a:t> 16x16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816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QR</a:t>
                      </a:r>
                      <a:endParaRPr lang="en-US" sz="1600" b="1" dirty="0" smtClean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1,496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Heat diffusion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5,124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2.83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1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Integral Histogram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2,048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1.71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1600">
                <a:tc>
                  <a:txBody>
                    <a:bodyPr/>
                    <a:lstStyle/>
                    <a:p>
                      <a:r>
                        <a:rPr lang="en-US" sz="1600" b="1" dirty="0" err="1" smtClean="0"/>
                        <a:t>Bodytrack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408,525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4.14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13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69"/>
    </mc:Choice>
    <mc:Fallback>
      <p:transition spd="slow" advTm="23569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on 8 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05064"/>
            <a:ext cx="8229600" cy="21210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CATS and HYBRID outperform the other approaches due to </a:t>
            </a:r>
            <a:r>
              <a:rPr lang="en-US" dirty="0" smtClean="0"/>
              <a:t>their </a:t>
            </a:r>
            <a:r>
              <a:rPr lang="en-US" dirty="0" smtClean="0"/>
              <a:t>reduced overheads</a:t>
            </a:r>
          </a:p>
          <a:p>
            <a:r>
              <a:rPr lang="en-US" dirty="0" smtClean="0"/>
              <a:t>CPATH: reduced performance but still outperforms BF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178151"/>
              </p:ext>
            </p:extLst>
          </p:nvPr>
        </p:nvGraphicFramePr>
        <p:xfrm>
          <a:off x="323528" y="1124744"/>
          <a:ext cx="8280920" cy="2880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96336" y="151614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141277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76056" y="170996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213285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30%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14499" y="18050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19672" y="207929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3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41"/>
    </mc:Choice>
    <mc:Fallback>
      <p:transition spd="slow" advTm="87241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21088"/>
            <a:ext cx="8219256" cy="19050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Heterogeneous schedulers improve the baseline BF </a:t>
            </a:r>
            <a:r>
              <a:rPr lang="en-US" dirty="0" smtClean="0"/>
              <a:t>scheduler by up to 16% on average</a:t>
            </a:r>
            <a:endParaRPr lang="en-US" dirty="0" smtClean="0"/>
          </a:p>
          <a:p>
            <a:r>
              <a:rPr lang="en-US" dirty="0" smtClean="0"/>
              <a:t>CATS and HYBRID show similar </a:t>
            </a:r>
            <a:r>
              <a:rPr lang="en-US" dirty="0" smtClean="0"/>
              <a:t>results</a:t>
            </a:r>
            <a:endParaRPr lang="en-US" dirty="0" smtClean="0"/>
          </a:p>
          <a:p>
            <a:r>
              <a:rPr lang="en-US" dirty="0" smtClean="0"/>
              <a:t>CPATH is less effective due to the additional </a:t>
            </a:r>
            <a:r>
              <a:rPr lang="en-US" dirty="0" smtClean="0"/>
              <a:t>overheads (up to 5% improvement)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051841"/>
              </p:ext>
            </p:extLst>
          </p:nvPr>
        </p:nvGraphicFramePr>
        <p:xfrm>
          <a:off x="899592" y="1196752"/>
          <a:ext cx="7416824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306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64"/>
    </mc:Choice>
    <mc:Fallback>
      <p:transition spd="slow" advTm="8576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Simulation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/>
          <a:lstStyle/>
          <a:p>
            <a:r>
              <a:rPr lang="en-US" dirty="0" err="1" smtClean="0"/>
              <a:t>TaskSim</a:t>
            </a:r>
            <a:r>
              <a:rPr lang="en-US" dirty="0" smtClean="0"/>
              <a:t> trace-driven simulator</a:t>
            </a:r>
          </a:p>
          <a:p>
            <a:r>
              <a:rPr lang="en-US" dirty="0" smtClean="0"/>
              <a:t>The benefits of CATS and HYBRID increase as we increase the number of cores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80246"/>
              </p:ext>
            </p:extLst>
          </p:nvPr>
        </p:nvGraphicFramePr>
        <p:xfrm>
          <a:off x="179512" y="1268760"/>
          <a:ext cx="8568952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974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12"/>
    </mc:Choice>
    <mc:Fallback>
      <p:transition spd="slow" advTm="42112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Scheduling Techniques 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96952"/>
          </a:xfrm>
        </p:spPr>
        <p:txBody>
          <a:bodyPr/>
          <a:lstStyle/>
          <a:p>
            <a:r>
              <a:rPr lang="en-US" dirty="0" smtClean="0"/>
              <a:t>The shape of the TDG plays an important role on scheduling</a:t>
            </a:r>
          </a:p>
          <a:p>
            <a:pPr lvl="1"/>
            <a:r>
              <a:rPr lang="en-US" dirty="0" smtClean="0"/>
              <a:t>CATS handles TDGs with higher percentage of critical tasks more efficiently</a:t>
            </a:r>
          </a:p>
          <a:p>
            <a:r>
              <a:rPr lang="en-US" dirty="0" smtClean="0"/>
              <a:t>Having an accurate critical path is not the most efficient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58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5536" y="5373216"/>
            <a:ext cx="8229600" cy="936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K. </a:t>
            </a:r>
            <a:r>
              <a:rPr lang="en-US" sz="1400" dirty="0" err="1" smtClean="0"/>
              <a:t>Chronaki</a:t>
            </a:r>
            <a:r>
              <a:rPr lang="en-US" sz="1400" dirty="0" smtClean="0"/>
              <a:t> et.al.</a:t>
            </a:r>
          </a:p>
          <a:p>
            <a:pPr marL="514350" indent="-514350">
              <a:buAutoNum type="arabicPeriod"/>
            </a:pPr>
            <a:r>
              <a:rPr lang="en-US" sz="1400" b="1" dirty="0" err="1" smtClean="0"/>
              <a:t>Cricitality</a:t>
            </a:r>
            <a:r>
              <a:rPr lang="en-US" sz="1400" b="1" dirty="0" smtClean="0"/>
              <a:t>-Aware Dynamic Task Scheduler for Heterogeneous Architectures</a:t>
            </a:r>
            <a:r>
              <a:rPr lang="en-US" sz="1400" dirty="0" smtClean="0"/>
              <a:t>, </a:t>
            </a:r>
            <a:r>
              <a:rPr lang="en-US" sz="1400" i="1" dirty="0" smtClean="0"/>
              <a:t>in ICS 2015</a:t>
            </a:r>
          </a:p>
          <a:p>
            <a:pPr marL="514350" indent="-514350">
              <a:buAutoNum type="arabicPeriod"/>
            </a:pPr>
            <a:r>
              <a:rPr lang="en-US" sz="1400" b="1" dirty="0" smtClean="0"/>
              <a:t>Task Scheduling Techniques for Asymmetric Multi-Core Systems</a:t>
            </a:r>
            <a:r>
              <a:rPr lang="en-US" sz="1400" i="1" dirty="0" smtClean="0"/>
              <a:t>, in TPDS 2016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20316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92"/>
    </mc:Choice>
    <mc:Fallback>
      <p:transition spd="slow" advTm="74892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 err="1" smtClean="0"/>
              <a:t>TaskGenX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2158100"/>
            <a:ext cx="9144000" cy="3854714"/>
            <a:chOff x="-1434655" y="1630397"/>
            <a:chExt cx="11440785" cy="4822939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4180752"/>
              <a:ext cx="5156493" cy="226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343" y="1630397"/>
              <a:ext cx="5156491" cy="226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-1434655" y="4005064"/>
              <a:ext cx="11440785" cy="1741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 flipV="1">
              <a:off x="8870427" y="1630397"/>
              <a:ext cx="22053" cy="478417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Down Arrow Callout 5"/>
            <p:cNvSpPr/>
            <p:nvPr/>
          </p:nvSpPr>
          <p:spPr>
            <a:xfrm>
              <a:off x="493934" y="2396519"/>
              <a:ext cx="1936846" cy="2909629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0081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Fast Task Generation</a:t>
              </a: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sym typeface="Wingdings"/>
                </a:rPr>
                <a:t></a:t>
              </a:r>
              <a:r>
                <a:rPr lang="en-US" sz="2000" b="1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/>
              </a:r>
              <a:br>
                <a:rPr lang="en-US" sz="2000" b="1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</a:br>
              <a:r>
                <a:rPr lang="en-US" sz="2000" b="1" dirty="0" smtClean="0">
                  <a:solidFill>
                    <a:schemeClr val="bg1"/>
                  </a:solidFill>
                </a:rPr>
                <a:t> Improved Scheduling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7447015" y="5927074"/>
              <a:ext cx="1434438" cy="526262"/>
            </a:xfrm>
            <a:prstGeom prst="leftRightArrow">
              <a:avLst>
                <a:gd name="adj1" fmla="val 45145"/>
                <a:gd name="adj2" fmla="val 19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Improvement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 flipV="1">
              <a:off x="7405950" y="4163546"/>
              <a:ext cx="12340" cy="228520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70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5"/>
    </mc:Choice>
    <mc:Fallback>
      <p:transition spd="slow" advTm="1146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</a:t>
            </a:r>
            <a:r>
              <a:rPr lang="en-US" dirty="0" err="1" smtClean="0"/>
              <a:t>big.LITTLE</a:t>
            </a:r>
            <a:r>
              <a:rPr lang="en-US" dirty="0" smtClean="0"/>
              <a:t> AMC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703040"/>
            <a:ext cx="60579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09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88"/>
    </mc:Choice>
    <mc:Fallback>
      <p:transition spd="slow" advTm="24788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Task-Based Programming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60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64803" y="1332046"/>
            <a:ext cx="4723885" cy="4833258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Compiler: </a:t>
            </a:r>
          </a:p>
          <a:p>
            <a:pPr lvl="1"/>
            <a:r>
              <a:rPr lang="en-US" sz="2400" dirty="0" smtClean="0"/>
              <a:t>Translation of task annotations</a:t>
            </a:r>
          </a:p>
          <a:p>
            <a:r>
              <a:rPr lang="en-US" sz="2800" b="1" dirty="0" smtClean="0">
                <a:sym typeface="Wingdings" panose="05000000000000000000" pitchFamily="2" charset="2"/>
              </a:rPr>
              <a:t>Runtime system: 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A set of SW threads </a:t>
            </a:r>
          </a:p>
          <a:p>
            <a:pPr lvl="2"/>
            <a:r>
              <a:rPr lang="en-US" sz="2000" dirty="0" smtClean="0">
                <a:sym typeface="Wingdings" panose="05000000000000000000" pitchFamily="2" charset="2"/>
              </a:rPr>
              <a:t>Master thread + workers</a:t>
            </a:r>
          </a:p>
          <a:p>
            <a:pPr lvl="2"/>
            <a:r>
              <a:rPr lang="en-US" sz="2000" dirty="0" smtClean="0">
                <a:sym typeface="Wingdings" panose="05000000000000000000" pitchFamily="2" charset="2"/>
              </a:rPr>
              <a:t>1 thread per core (pinned)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These threads perform:</a:t>
            </a:r>
          </a:p>
          <a:p>
            <a:pPr lvl="2"/>
            <a:r>
              <a:rPr lang="en-US" sz="2000" dirty="0" smtClean="0">
                <a:sym typeface="Wingdings" panose="05000000000000000000" pitchFamily="2" charset="2"/>
              </a:rPr>
              <a:t>Task Execution</a:t>
            </a:r>
          </a:p>
          <a:p>
            <a:pPr lvl="2"/>
            <a:r>
              <a:rPr lang="en-US" sz="2000" dirty="0" smtClean="0">
                <a:sym typeface="Wingdings" panose="05000000000000000000" pitchFamily="2" charset="2"/>
              </a:rPr>
              <a:t>Task Creation </a:t>
            </a:r>
          </a:p>
          <a:p>
            <a:pPr lvl="2"/>
            <a:r>
              <a:rPr lang="en-US" sz="2000" dirty="0">
                <a:sym typeface="Wingdings" panose="05000000000000000000" pitchFamily="2" charset="2"/>
              </a:rPr>
              <a:t>T</a:t>
            </a:r>
            <a:r>
              <a:rPr lang="en-US" sz="2000" dirty="0" smtClean="0">
                <a:sym typeface="Wingdings" panose="05000000000000000000" pitchFamily="2" charset="2"/>
              </a:rPr>
              <a:t>ask Scheduling </a:t>
            </a:r>
          </a:p>
          <a:p>
            <a:pPr lvl="2"/>
            <a:r>
              <a:rPr lang="en-US" sz="2000" dirty="0" smtClean="0">
                <a:sym typeface="Wingdings" panose="05000000000000000000" pitchFamily="2" charset="2"/>
              </a:rPr>
              <a:t>Dependence analysis </a:t>
            </a:r>
            <a:endParaRPr lang="en-US" sz="2000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26933"/>
              </p:ext>
            </p:extLst>
          </p:nvPr>
        </p:nvGraphicFramePr>
        <p:xfrm>
          <a:off x="5189861" y="1236898"/>
          <a:ext cx="3842737" cy="248013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3842737"/>
              </a:tblGrid>
              <a:tr h="2480134">
                <a:tc>
                  <a:txBody>
                    <a:bodyPr/>
                    <a:lstStyle/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</a:t>
                      </a: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foo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x,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y) {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…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main() { 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for(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&lt;10;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++)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for(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j = 0; j&lt;10;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j++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</a:t>
                      </a:r>
                      <a:r>
                        <a:rPr lang="en-US" sz="1400" dirty="0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#pragma </a:t>
                      </a:r>
                      <a:r>
                        <a:rPr lang="en-US" sz="1400" dirty="0" err="1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omp</a:t>
                      </a:r>
                      <a:r>
                        <a:rPr lang="en-US" sz="1400" baseline="0" dirty="0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task in(</a:t>
                      </a:r>
                      <a:r>
                        <a:rPr lang="en-US" sz="1400" baseline="0" dirty="0" err="1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aseline="0" dirty="0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out(j)</a:t>
                      </a:r>
                      <a:endParaRPr lang="en-US" sz="1400" b="0" baseline="0" dirty="0" smtClean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</a:t>
                      </a: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foo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j);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#pragma </a:t>
                      </a:r>
                      <a:r>
                        <a:rPr lang="en-US" sz="1400" dirty="0" err="1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omp</a:t>
                      </a:r>
                      <a:r>
                        <a:rPr lang="en-US" sz="1400" baseline="0" dirty="0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taskwait</a:t>
                      </a:r>
                      <a:endParaRPr lang="en-US" sz="1400" b="0" baseline="0" dirty="0" smtClean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return 0;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0191" marR="80191" marT="40095" marB="400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5752532" y="4005064"/>
            <a:ext cx="2834784" cy="2298979"/>
            <a:chOff x="5737716" y="1396079"/>
            <a:chExt cx="2834784" cy="2298979"/>
          </a:xfrm>
        </p:grpSpPr>
        <p:sp>
          <p:nvSpPr>
            <p:cNvPr id="38" name="Rounded Rectangle 37"/>
            <p:cNvSpPr/>
            <p:nvPr/>
          </p:nvSpPr>
          <p:spPr>
            <a:xfrm>
              <a:off x="5737716" y="1396079"/>
              <a:ext cx="2834784" cy="1533442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62000">
                  <a:schemeClr val="accent3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3500000" scaled="1"/>
              <a:tileRect/>
            </a:gradFill>
            <a:ln w="19050"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Multi-core System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955821" y="2189470"/>
              <a:ext cx="478441" cy="44506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2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9050"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83426" y="218687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5899228" y="3198139"/>
              <a:ext cx="495953" cy="495953"/>
              <a:chOff x="5952195" y="2314322"/>
              <a:chExt cx="833480" cy="83348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952195" y="2314322"/>
                <a:ext cx="833480" cy="83348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5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282708" y="2413905"/>
                <a:ext cx="172455" cy="601491"/>
              </a:xfrm>
              <a:custGeom>
                <a:avLst/>
                <a:gdLst>
                  <a:gd name="connsiteX0" fmla="*/ 98813 w 172454"/>
                  <a:gd name="connsiteY0" fmla="*/ 0 h 601492"/>
                  <a:gd name="connsiteX1" fmla="*/ 1709 w 172454"/>
                  <a:gd name="connsiteY1" fmla="*/ 153749 h 601492"/>
                  <a:gd name="connsiteX2" fmla="*/ 171641 w 172454"/>
                  <a:gd name="connsiteY2" fmla="*/ 412694 h 601492"/>
                  <a:gd name="connsiteX3" fmla="*/ 66445 w 172454"/>
                  <a:gd name="connsiteY3" fmla="*/ 590719 h 601492"/>
                  <a:gd name="connsiteX4" fmla="*/ 74537 w 172454"/>
                  <a:gd name="connsiteY4" fmla="*/ 566443 h 60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54" h="601492">
                    <a:moveTo>
                      <a:pt x="98813" y="0"/>
                    </a:moveTo>
                    <a:cubicBezTo>
                      <a:pt x="44192" y="42483"/>
                      <a:pt x="-10429" y="84967"/>
                      <a:pt x="1709" y="153749"/>
                    </a:cubicBezTo>
                    <a:cubicBezTo>
                      <a:pt x="13847" y="222531"/>
                      <a:pt x="160852" y="339866"/>
                      <a:pt x="171641" y="412694"/>
                    </a:cubicBezTo>
                    <a:cubicBezTo>
                      <a:pt x="182430" y="485522"/>
                      <a:pt x="82629" y="565094"/>
                      <a:pt x="66445" y="590719"/>
                    </a:cubicBezTo>
                    <a:cubicBezTo>
                      <a:pt x="50261" y="616344"/>
                      <a:pt x="62399" y="591393"/>
                      <a:pt x="74537" y="566443"/>
                    </a:cubicBezTo>
                  </a:path>
                </a:pathLst>
              </a:custGeom>
              <a:noFill/>
              <a:ln w="28575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Rounded Rectangle 41"/>
            <p:cNvSpPr/>
            <p:nvPr/>
          </p:nvSpPr>
          <p:spPr>
            <a:xfrm>
              <a:off x="5907985" y="2189470"/>
              <a:ext cx="478441" cy="44506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2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9050"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22642" y="2189470"/>
              <a:ext cx="478441" cy="44506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2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9050"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326790" y="2189470"/>
              <a:ext cx="478441" cy="44506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2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9050"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59" idx="0"/>
            </p:cNvCxnSpPr>
            <p:nvPr/>
          </p:nvCxnSpPr>
          <p:spPr>
            <a:xfrm flipH="1">
              <a:off x="6147205" y="2634532"/>
              <a:ext cx="1" cy="563607"/>
            </a:xfrm>
            <a:prstGeom prst="straightConnector1">
              <a:avLst/>
            </a:prstGeom>
            <a:ln w="34925" cmpd="dbl"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6518063" y="3199105"/>
              <a:ext cx="495953" cy="495953"/>
              <a:chOff x="5952195" y="2314322"/>
              <a:chExt cx="833480" cy="833480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5952195" y="2314322"/>
                <a:ext cx="833480" cy="83348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5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6282708" y="2413905"/>
                <a:ext cx="172455" cy="601491"/>
              </a:xfrm>
              <a:custGeom>
                <a:avLst/>
                <a:gdLst>
                  <a:gd name="connsiteX0" fmla="*/ 98813 w 172454"/>
                  <a:gd name="connsiteY0" fmla="*/ 0 h 601492"/>
                  <a:gd name="connsiteX1" fmla="*/ 1709 w 172454"/>
                  <a:gd name="connsiteY1" fmla="*/ 153749 h 601492"/>
                  <a:gd name="connsiteX2" fmla="*/ 171641 w 172454"/>
                  <a:gd name="connsiteY2" fmla="*/ 412694 h 601492"/>
                  <a:gd name="connsiteX3" fmla="*/ 66445 w 172454"/>
                  <a:gd name="connsiteY3" fmla="*/ 590719 h 601492"/>
                  <a:gd name="connsiteX4" fmla="*/ 74537 w 172454"/>
                  <a:gd name="connsiteY4" fmla="*/ 566443 h 60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54" h="601492">
                    <a:moveTo>
                      <a:pt x="98813" y="0"/>
                    </a:moveTo>
                    <a:cubicBezTo>
                      <a:pt x="44192" y="42483"/>
                      <a:pt x="-10429" y="84967"/>
                      <a:pt x="1709" y="153749"/>
                    </a:cubicBezTo>
                    <a:cubicBezTo>
                      <a:pt x="13847" y="222531"/>
                      <a:pt x="160852" y="339866"/>
                      <a:pt x="171641" y="412694"/>
                    </a:cubicBezTo>
                    <a:cubicBezTo>
                      <a:pt x="182430" y="485522"/>
                      <a:pt x="82629" y="565094"/>
                      <a:pt x="66445" y="590719"/>
                    </a:cubicBezTo>
                    <a:cubicBezTo>
                      <a:pt x="50261" y="616344"/>
                      <a:pt x="62399" y="591393"/>
                      <a:pt x="74537" y="566443"/>
                    </a:cubicBezTo>
                  </a:path>
                </a:pathLst>
              </a:custGeom>
              <a:noFill/>
              <a:ln w="28575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7326461" y="3197757"/>
              <a:ext cx="495953" cy="495953"/>
              <a:chOff x="5952195" y="2314322"/>
              <a:chExt cx="833480" cy="83348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952195" y="2314322"/>
                <a:ext cx="833480" cy="83348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5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6282708" y="2413905"/>
                <a:ext cx="172455" cy="601491"/>
              </a:xfrm>
              <a:custGeom>
                <a:avLst/>
                <a:gdLst>
                  <a:gd name="connsiteX0" fmla="*/ 98813 w 172454"/>
                  <a:gd name="connsiteY0" fmla="*/ 0 h 601492"/>
                  <a:gd name="connsiteX1" fmla="*/ 1709 w 172454"/>
                  <a:gd name="connsiteY1" fmla="*/ 153749 h 601492"/>
                  <a:gd name="connsiteX2" fmla="*/ 171641 w 172454"/>
                  <a:gd name="connsiteY2" fmla="*/ 412694 h 601492"/>
                  <a:gd name="connsiteX3" fmla="*/ 66445 w 172454"/>
                  <a:gd name="connsiteY3" fmla="*/ 590719 h 601492"/>
                  <a:gd name="connsiteX4" fmla="*/ 74537 w 172454"/>
                  <a:gd name="connsiteY4" fmla="*/ 566443 h 60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54" h="601492">
                    <a:moveTo>
                      <a:pt x="98813" y="0"/>
                    </a:moveTo>
                    <a:cubicBezTo>
                      <a:pt x="44192" y="42483"/>
                      <a:pt x="-10429" y="84967"/>
                      <a:pt x="1709" y="153749"/>
                    </a:cubicBezTo>
                    <a:cubicBezTo>
                      <a:pt x="13847" y="222531"/>
                      <a:pt x="160852" y="339866"/>
                      <a:pt x="171641" y="412694"/>
                    </a:cubicBezTo>
                    <a:cubicBezTo>
                      <a:pt x="182430" y="485522"/>
                      <a:pt x="82629" y="565094"/>
                      <a:pt x="66445" y="590719"/>
                    </a:cubicBezTo>
                    <a:cubicBezTo>
                      <a:pt x="50261" y="616344"/>
                      <a:pt x="62399" y="591393"/>
                      <a:pt x="74537" y="566443"/>
                    </a:cubicBezTo>
                  </a:path>
                </a:pathLst>
              </a:custGeom>
              <a:noFill/>
              <a:ln w="28575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955821" y="3198343"/>
              <a:ext cx="495953" cy="495953"/>
              <a:chOff x="5952195" y="2314322"/>
              <a:chExt cx="833480" cy="833480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952195" y="2314322"/>
                <a:ext cx="833480" cy="83348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5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6282708" y="2413905"/>
                <a:ext cx="172455" cy="601491"/>
              </a:xfrm>
              <a:custGeom>
                <a:avLst/>
                <a:gdLst>
                  <a:gd name="connsiteX0" fmla="*/ 98813 w 172454"/>
                  <a:gd name="connsiteY0" fmla="*/ 0 h 601492"/>
                  <a:gd name="connsiteX1" fmla="*/ 1709 w 172454"/>
                  <a:gd name="connsiteY1" fmla="*/ 153749 h 601492"/>
                  <a:gd name="connsiteX2" fmla="*/ 171641 w 172454"/>
                  <a:gd name="connsiteY2" fmla="*/ 412694 h 601492"/>
                  <a:gd name="connsiteX3" fmla="*/ 66445 w 172454"/>
                  <a:gd name="connsiteY3" fmla="*/ 590719 h 601492"/>
                  <a:gd name="connsiteX4" fmla="*/ 74537 w 172454"/>
                  <a:gd name="connsiteY4" fmla="*/ 566443 h 60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54" h="601492">
                    <a:moveTo>
                      <a:pt x="98813" y="0"/>
                    </a:moveTo>
                    <a:cubicBezTo>
                      <a:pt x="44192" y="42483"/>
                      <a:pt x="-10429" y="84967"/>
                      <a:pt x="1709" y="153749"/>
                    </a:cubicBezTo>
                    <a:cubicBezTo>
                      <a:pt x="13847" y="222531"/>
                      <a:pt x="160852" y="339866"/>
                      <a:pt x="171641" y="412694"/>
                    </a:cubicBezTo>
                    <a:cubicBezTo>
                      <a:pt x="182430" y="485522"/>
                      <a:pt x="82629" y="565094"/>
                      <a:pt x="66445" y="590719"/>
                    </a:cubicBezTo>
                    <a:cubicBezTo>
                      <a:pt x="50261" y="616344"/>
                      <a:pt x="62399" y="591393"/>
                      <a:pt x="74537" y="566443"/>
                    </a:cubicBezTo>
                  </a:path>
                </a:pathLst>
              </a:custGeom>
              <a:noFill/>
              <a:ln w="28575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9" name="Straight Arrow Connector 48"/>
            <p:cNvCxnSpPr>
              <a:stCxn id="43" idx="2"/>
              <a:endCxn id="57" idx="0"/>
            </p:cNvCxnSpPr>
            <p:nvPr/>
          </p:nvCxnSpPr>
          <p:spPr>
            <a:xfrm>
              <a:off x="6761863" y="2634532"/>
              <a:ext cx="4177" cy="564573"/>
            </a:xfrm>
            <a:prstGeom prst="straightConnector1">
              <a:avLst/>
            </a:prstGeom>
            <a:ln w="34925" cmpd="dbl"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4" idx="2"/>
              <a:endCxn id="55" idx="0"/>
            </p:cNvCxnSpPr>
            <p:nvPr/>
          </p:nvCxnSpPr>
          <p:spPr>
            <a:xfrm>
              <a:off x="7566011" y="2634532"/>
              <a:ext cx="8427" cy="563225"/>
            </a:xfrm>
            <a:prstGeom prst="straightConnector1">
              <a:avLst/>
            </a:prstGeom>
            <a:ln w="34925" cmpd="dbl"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9" idx="2"/>
              <a:endCxn id="53" idx="0"/>
            </p:cNvCxnSpPr>
            <p:nvPr/>
          </p:nvCxnSpPr>
          <p:spPr>
            <a:xfrm>
              <a:off x="8195042" y="2634532"/>
              <a:ext cx="8756" cy="563811"/>
            </a:xfrm>
            <a:prstGeom prst="straightConnector1">
              <a:avLst/>
            </a:prstGeom>
            <a:ln w="34925" cmpd="dbl"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14016" y="325265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cxnSp>
        <p:nvCxnSpPr>
          <p:cNvPr id="61" name="Curved Connector 60"/>
          <p:cNvCxnSpPr/>
          <p:nvPr/>
        </p:nvCxnSpPr>
        <p:spPr>
          <a:xfrm rot="16200000" flipH="1">
            <a:off x="3918696" y="4097948"/>
            <a:ext cx="2542330" cy="1448366"/>
          </a:xfrm>
          <a:prstGeom prst="curvedConnector2">
            <a:avLst/>
          </a:prstGeom>
          <a:ln w="19050">
            <a:solidFill>
              <a:schemeClr val="accent4">
                <a:lumMod val="75000"/>
              </a:schemeClr>
            </a:solidFill>
            <a:headEnd type="diamond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5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11"/>
    </mc:Choice>
    <mc:Fallback>
      <p:transition spd="slow" advTm="42611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Task-Based Programming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High task generation overheads</a:t>
            </a:r>
          </a:p>
          <a:p>
            <a:r>
              <a:rPr lang="en-US" dirty="0"/>
              <a:t>Task generation </a:t>
            </a:r>
            <a:r>
              <a:rPr lang="en-US" dirty="0" smtClean="0"/>
              <a:t>becomes more critical as we increase </a:t>
            </a:r>
            <a:r>
              <a:rPr lang="en-US" dirty="0"/>
              <a:t>the number of </a:t>
            </a:r>
            <a:r>
              <a:rPr lang="en-US" dirty="0" smtClean="0"/>
              <a:t>cores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07139" y="3140968"/>
            <a:ext cx="6494565" cy="3291324"/>
            <a:chOff x="1907704" y="3624925"/>
            <a:chExt cx="5494000" cy="2784256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17957296"/>
                </p:ext>
              </p:extLst>
            </p:nvPr>
          </p:nvGraphicFramePr>
          <p:xfrm>
            <a:off x="1907704" y="3624925"/>
            <a:ext cx="5494000" cy="2784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3096027" y="3990838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96%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88407" y="4345544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54%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88407" y="4706942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28%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96027" y="5066187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15%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88407" y="5425669"/>
              <a:ext cx="731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8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%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52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96"/>
    </mc:Choice>
    <mc:Fallback>
      <p:transition spd="slow" advTm="82396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Solution: </a:t>
            </a:r>
            <a:r>
              <a:rPr lang="en-US" dirty="0" err="1"/>
              <a:t>TaskGenX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/>
          </a:bodyPr>
          <a:lstStyle/>
          <a:p>
            <a:r>
              <a:rPr lang="en-US" sz="2000" dirty="0"/>
              <a:t>A HW-SW proposal to overcome task creation overheads in task-based runtime systems</a:t>
            </a:r>
          </a:p>
          <a:p>
            <a:r>
              <a:rPr lang="en-US" sz="2000" dirty="0" err="1"/>
              <a:t>TaskGenX</a:t>
            </a:r>
            <a:r>
              <a:rPr lang="en-US" sz="2000" dirty="0"/>
              <a:t> consists of:</a:t>
            </a:r>
          </a:p>
          <a:p>
            <a:pPr lvl="1"/>
            <a:r>
              <a:rPr lang="en-US" sz="1800" dirty="0"/>
              <a:t>A task-based </a:t>
            </a:r>
            <a:r>
              <a:rPr lang="en-US" sz="1800" b="1" dirty="0"/>
              <a:t>runtime system </a:t>
            </a:r>
            <a:r>
              <a:rPr lang="en-US" sz="1800" dirty="0"/>
              <a:t>with dependence analysis</a:t>
            </a:r>
          </a:p>
          <a:p>
            <a:pPr lvl="1"/>
            <a:r>
              <a:rPr lang="en-US" sz="1800" dirty="0"/>
              <a:t>A </a:t>
            </a:r>
            <a:r>
              <a:rPr lang="en-US" sz="1800" b="1" dirty="0"/>
              <a:t>specialized hardware </a:t>
            </a:r>
            <a:r>
              <a:rPr lang="en-US" sz="1800" dirty="0"/>
              <a:t>for task creation</a:t>
            </a:r>
          </a:p>
          <a:p>
            <a:r>
              <a:rPr lang="en-US" sz="2000" dirty="0" err="1"/>
              <a:t>TaskGenX</a:t>
            </a:r>
            <a:r>
              <a:rPr lang="en-US" sz="2000" dirty="0"/>
              <a:t> decouples task creation from the other runtime activities and executes it on the </a:t>
            </a:r>
            <a:r>
              <a:rPr lang="en-US" sz="2000" b="1" i="1" dirty="0"/>
              <a:t>Runtime Optimized core (</a:t>
            </a:r>
            <a:r>
              <a:rPr lang="en-US" sz="2000" b="1" i="1" dirty="0" err="1"/>
              <a:t>RTopt</a:t>
            </a:r>
            <a:r>
              <a:rPr lang="en-US" sz="2000" b="1" i="1" dirty="0" smtClean="0"/>
              <a:t>)</a:t>
            </a:r>
            <a:endParaRPr lang="en-US" sz="2000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230705" y="4082622"/>
            <a:ext cx="4314875" cy="2226698"/>
            <a:chOff x="1553671" y="3439114"/>
            <a:chExt cx="5041338" cy="2601590"/>
          </a:xfrm>
        </p:grpSpPr>
        <p:sp>
          <p:nvSpPr>
            <p:cNvPr id="8" name="Rounded Rectangle 7"/>
            <p:cNvSpPr/>
            <p:nvPr/>
          </p:nvSpPr>
          <p:spPr>
            <a:xfrm>
              <a:off x="1553671" y="3439114"/>
              <a:ext cx="5041338" cy="260159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TaskGenX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15514" y="4256411"/>
              <a:ext cx="1853074" cy="11814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Task-Based Runtime System</a:t>
              </a:r>
              <a:endParaRPr lang="en-US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612459" y="4256410"/>
              <a:ext cx="1854000" cy="11814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RTopt</a:t>
              </a:r>
              <a:endParaRPr lang="en-US" b="1" dirty="0"/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3584772" y="4683265"/>
              <a:ext cx="1019596" cy="408648"/>
            </a:xfrm>
            <a:prstGeom prst="leftRightArrow">
              <a:avLst>
                <a:gd name="adj1" fmla="val 42983"/>
                <a:gd name="adj2" fmla="val 517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879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04"/>
    </mc:Choice>
    <mc:Fallback>
      <p:transition spd="slow" advTm="32904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18539" y="1334220"/>
            <a:ext cx="7369824" cy="3803209"/>
            <a:chOff x="1553671" y="3439114"/>
            <a:chExt cx="5041338" cy="2601590"/>
          </a:xfrm>
        </p:grpSpPr>
        <p:sp>
          <p:nvSpPr>
            <p:cNvPr id="8" name="Rounded Rectangle 7"/>
            <p:cNvSpPr/>
            <p:nvPr/>
          </p:nvSpPr>
          <p:spPr>
            <a:xfrm>
              <a:off x="1553671" y="3439114"/>
              <a:ext cx="5041338" cy="260159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6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TaskGenX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15514" y="4256411"/>
              <a:ext cx="1853074" cy="11814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Task-Based Runtime System</a:t>
              </a:r>
              <a:endParaRPr lang="en-US" sz="2800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612459" y="4256410"/>
              <a:ext cx="1854000" cy="11814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/>
                <a:t>RTopt</a:t>
              </a:r>
              <a:endParaRPr lang="en-US" sz="3200" b="1" dirty="0"/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3584772" y="4683265"/>
              <a:ext cx="1019596" cy="408648"/>
            </a:xfrm>
            <a:prstGeom prst="leftRightArrow">
              <a:avLst>
                <a:gd name="adj1" fmla="val 42983"/>
                <a:gd name="adj2" fmla="val 517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218539" y="-99392"/>
            <a:ext cx="3307453" cy="7056784"/>
          </a:xfrm>
          <a:prstGeom prst="rect">
            <a:avLst/>
          </a:prstGeom>
          <a:solidFill>
            <a:schemeClr val="accent2">
              <a:lumMod val="20000"/>
              <a:lumOff val="8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9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E90DCA-92B7-4DE4-98FC-434CCA93F57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8"/>
    </mc:Choice>
    <mc:Fallback>
      <p:transition spd="slow" advTm="6398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TaskGenX</a:t>
            </a:r>
            <a:r>
              <a:rPr lang="en-US" dirty="0"/>
              <a:t>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442751" y="2031738"/>
            <a:ext cx="3700186" cy="1091905"/>
            <a:chOff x="1766791" y="1409011"/>
            <a:chExt cx="3700186" cy="1091905"/>
          </a:xfrm>
        </p:grpSpPr>
        <p:sp>
          <p:nvSpPr>
            <p:cNvPr id="8" name="Rounded Rectangle 7"/>
            <p:cNvSpPr/>
            <p:nvPr/>
          </p:nvSpPr>
          <p:spPr>
            <a:xfrm rot="5400000">
              <a:off x="3070931" y="104871"/>
              <a:ext cx="1091905" cy="370018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 anchorCtr="0"/>
            <a:lstStyle/>
            <a:p>
              <a: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</a:rPr>
                <a:t>Master &amp;</a:t>
              </a:r>
              <a:b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</a:rPr>
              </a:br>
              <a: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</a:rPr>
                <a:t>Worker </a:t>
              </a:r>
              <a:b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</a:rPr>
              </a:br>
              <a: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</a:rPr>
                <a:t>Threads</a:t>
              </a:r>
              <a:endParaRPr lang="en-US" sz="1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90371" y="1706987"/>
              <a:ext cx="495953" cy="495953"/>
              <a:chOff x="5952195" y="2314322"/>
              <a:chExt cx="833480" cy="83348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952195" y="2314322"/>
                <a:ext cx="833480" cy="83348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5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6282708" y="2413905"/>
                <a:ext cx="172455" cy="601491"/>
              </a:xfrm>
              <a:custGeom>
                <a:avLst/>
                <a:gdLst>
                  <a:gd name="connsiteX0" fmla="*/ 98813 w 172454"/>
                  <a:gd name="connsiteY0" fmla="*/ 0 h 601492"/>
                  <a:gd name="connsiteX1" fmla="*/ 1709 w 172454"/>
                  <a:gd name="connsiteY1" fmla="*/ 153749 h 601492"/>
                  <a:gd name="connsiteX2" fmla="*/ 171641 w 172454"/>
                  <a:gd name="connsiteY2" fmla="*/ 412694 h 601492"/>
                  <a:gd name="connsiteX3" fmla="*/ 66445 w 172454"/>
                  <a:gd name="connsiteY3" fmla="*/ 590719 h 601492"/>
                  <a:gd name="connsiteX4" fmla="*/ 74537 w 172454"/>
                  <a:gd name="connsiteY4" fmla="*/ 566443 h 60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54" h="601492">
                    <a:moveTo>
                      <a:pt x="98813" y="0"/>
                    </a:moveTo>
                    <a:cubicBezTo>
                      <a:pt x="44192" y="42483"/>
                      <a:pt x="-10429" y="84967"/>
                      <a:pt x="1709" y="153749"/>
                    </a:cubicBezTo>
                    <a:cubicBezTo>
                      <a:pt x="13847" y="222531"/>
                      <a:pt x="160852" y="339866"/>
                      <a:pt x="171641" y="412694"/>
                    </a:cubicBezTo>
                    <a:cubicBezTo>
                      <a:pt x="182430" y="485522"/>
                      <a:pt x="82629" y="565094"/>
                      <a:pt x="66445" y="590719"/>
                    </a:cubicBezTo>
                    <a:cubicBezTo>
                      <a:pt x="50261" y="616344"/>
                      <a:pt x="62399" y="591393"/>
                      <a:pt x="74537" y="566443"/>
                    </a:cubicBezTo>
                  </a:path>
                </a:pathLst>
              </a:custGeom>
              <a:noFill/>
              <a:ln w="28575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157877" y="1706989"/>
              <a:ext cx="495953" cy="495953"/>
              <a:chOff x="5952195" y="2314322"/>
              <a:chExt cx="833480" cy="83348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952195" y="2314322"/>
                <a:ext cx="833480" cy="83348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5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6282708" y="2413905"/>
                <a:ext cx="172455" cy="601491"/>
              </a:xfrm>
              <a:custGeom>
                <a:avLst/>
                <a:gdLst>
                  <a:gd name="connsiteX0" fmla="*/ 98813 w 172454"/>
                  <a:gd name="connsiteY0" fmla="*/ 0 h 601492"/>
                  <a:gd name="connsiteX1" fmla="*/ 1709 w 172454"/>
                  <a:gd name="connsiteY1" fmla="*/ 153749 h 601492"/>
                  <a:gd name="connsiteX2" fmla="*/ 171641 w 172454"/>
                  <a:gd name="connsiteY2" fmla="*/ 412694 h 601492"/>
                  <a:gd name="connsiteX3" fmla="*/ 66445 w 172454"/>
                  <a:gd name="connsiteY3" fmla="*/ 590719 h 601492"/>
                  <a:gd name="connsiteX4" fmla="*/ 74537 w 172454"/>
                  <a:gd name="connsiteY4" fmla="*/ 566443 h 60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54" h="601492">
                    <a:moveTo>
                      <a:pt x="98813" y="0"/>
                    </a:moveTo>
                    <a:cubicBezTo>
                      <a:pt x="44192" y="42483"/>
                      <a:pt x="-10429" y="84967"/>
                      <a:pt x="1709" y="153749"/>
                    </a:cubicBezTo>
                    <a:cubicBezTo>
                      <a:pt x="13847" y="222531"/>
                      <a:pt x="160852" y="339866"/>
                      <a:pt x="171641" y="412694"/>
                    </a:cubicBezTo>
                    <a:cubicBezTo>
                      <a:pt x="182430" y="485522"/>
                      <a:pt x="82629" y="565094"/>
                      <a:pt x="66445" y="590719"/>
                    </a:cubicBezTo>
                    <a:cubicBezTo>
                      <a:pt x="50261" y="616344"/>
                      <a:pt x="62399" y="591393"/>
                      <a:pt x="74537" y="566443"/>
                    </a:cubicBezTo>
                  </a:path>
                </a:pathLst>
              </a:custGeom>
              <a:noFill/>
              <a:ln w="28575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534793" y="1706989"/>
              <a:ext cx="495953" cy="495953"/>
              <a:chOff x="5952195" y="2314322"/>
              <a:chExt cx="833480" cy="83348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952195" y="2314322"/>
                <a:ext cx="833480" cy="83348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5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282708" y="2413905"/>
                <a:ext cx="172455" cy="601491"/>
              </a:xfrm>
              <a:custGeom>
                <a:avLst/>
                <a:gdLst>
                  <a:gd name="connsiteX0" fmla="*/ 98813 w 172454"/>
                  <a:gd name="connsiteY0" fmla="*/ 0 h 601492"/>
                  <a:gd name="connsiteX1" fmla="*/ 1709 w 172454"/>
                  <a:gd name="connsiteY1" fmla="*/ 153749 h 601492"/>
                  <a:gd name="connsiteX2" fmla="*/ 171641 w 172454"/>
                  <a:gd name="connsiteY2" fmla="*/ 412694 h 601492"/>
                  <a:gd name="connsiteX3" fmla="*/ 66445 w 172454"/>
                  <a:gd name="connsiteY3" fmla="*/ 590719 h 601492"/>
                  <a:gd name="connsiteX4" fmla="*/ 74537 w 172454"/>
                  <a:gd name="connsiteY4" fmla="*/ 566443 h 60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54" h="601492">
                    <a:moveTo>
                      <a:pt x="98813" y="0"/>
                    </a:moveTo>
                    <a:cubicBezTo>
                      <a:pt x="44192" y="42483"/>
                      <a:pt x="-10429" y="84967"/>
                      <a:pt x="1709" y="153749"/>
                    </a:cubicBezTo>
                    <a:cubicBezTo>
                      <a:pt x="13847" y="222531"/>
                      <a:pt x="160852" y="339866"/>
                      <a:pt x="171641" y="412694"/>
                    </a:cubicBezTo>
                    <a:cubicBezTo>
                      <a:pt x="182430" y="485522"/>
                      <a:pt x="82629" y="565094"/>
                      <a:pt x="66445" y="590719"/>
                    </a:cubicBezTo>
                    <a:cubicBezTo>
                      <a:pt x="50261" y="616344"/>
                      <a:pt x="62399" y="591393"/>
                      <a:pt x="74537" y="566443"/>
                    </a:cubicBezTo>
                  </a:path>
                </a:pathLst>
              </a:custGeom>
              <a:noFill/>
              <a:ln w="28575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09253" y="1706988"/>
              <a:ext cx="495953" cy="495953"/>
              <a:chOff x="5952195" y="2314322"/>
              <a:chExt cx="833480" cy="83348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952195" y="2314322"/>
                <a:ext cx="833480" cy="83348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5000">
                    <a:schemeClr val="accent4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6282708" y="2413905"/>
                <a:ext cx="172455" cy="601491"/>
              </a:xfrm>
              <a:custGeom>
                <a:avLst/>
                <a:gdLst>
                  <a:gd name="connsiteX0" fmla="*/ 98813 w 172454"/>
                  <a:gd name="connsiteY0" fmla="*/ 0 h 601492"/>
                  <a:gd name="connsiteX1" fmla="*/ 1709 w 172454"/>
                  <a:gd name="connsiteY1" fmla="*/ 153749 h 601492"/>
                  <a:gd name="connsiteX2" fmla="*/ 171641 w 172454"/>
                  <a:gd name="connsiteY2" fmla="*/ 412694 h 601492"/>
                  <a:gd name="connsiteX3" fmla="*/ 66445 w 172454"/>
                  <a:gd name="connsiteY3" fmla="*/ 590719 h 601492"/>
                  <a:gd name="connsiteX4" fmla="*/ 74537 w 172454"/>
                  <a:gd name="connsiteY4" fmla="*/ 566443 h 60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54" h="601492">
                    <a:moveTo>
                      <a:pt x="98813" y="0"/>
                    </a:moveTo>
                    <a:cubicBezTo>
                      <a:pt x="44192" y="42483"/>
                      <a:pt x="-10429" y="84967"/>
                      <a:pt x="1709" y="153749"/>
                    </a:cubicBezTo>
                    <a:cubicBezTo>
                      <a:pt x="13847" y="222531"/>
                      <a:pt x="160852" y="339866"/>
                      <a:pt x="171641" y="412694"/>
                    </a:cubicBezTo>
                    <a:cubicBezTo>
                      <a:pt x="182430" y="485522"/>
                      <a:pt x="82629" y="565094"/>
                      <a:pt x="66445" y="590719"/>
                    </a:cubicBezTo>
                    <a:cubicBezTo>
                      <a:pt x="50261" y="616344"/>
                      <a:pt x="62399" y="591393"/>
                      <a:pt x="74537" y="566443"/>
                    </a:cubicBezTo>
                  </a:path>
                </a:pathLst>
              </a:custGeom>
              <a:noFill/>
              <a:ln w="28575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Arc 20"/>
          <p:cNvSpPr/>
          <p:nvPr/>
        </p:nvSpPr>
        <p:spPr>
          <a:xfrm rot="6438189">
            <a:off x="7214456" y="2912463"/>
            <a:ext cx="1636694" cy="565254"/>
          </a:xfrm>
          <a:prstGeom prst="arc">
            <a:avLst>
              <a:gd name="adj1" fmla="val 10363454"/>
              <a:gd name="adj2" fmla="val 20151767"/>
            </a:avLst>
          </a:prstGeom>
          <a:ln w="1905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451076" y="3773118"/>
            <a:ext cx="3697659" cy="557149"/>
            <a:chOff x="5725464" y="4849976"/>
            <a:chExt cx="3697659" cy="557149"/>
          </a:xfrm>
        </p:grpSpPr>
        <p:sp>
          <p:nvSpPr>
            <p:cNvPr id="23" name="Rectangle 22"/>
            <p:cNvSpPr/>
            <p:nvPr/>
          </p:nvSpPr>
          <p:spPr>
            <a:xfrm>
              <a:off x="6582442" y="4849976"/>
              <a:ext cx="2840681" cy="5571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25464" y="4849976"/>
              <a:ext cx="853659" cy="5571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TASKQ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006330" y="4923541"/>
              <a:ext cx="403098" cy="403098"/>
            </a:xfrm>
            <a:prstGeom prst="ellipse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8452924" y="4916487"/>
              <a:ext cx="403098" cy="403098"/>
            </a:xfrm>
            <a:prstGeom prst="ellipse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8884822" y="4920267"/>
              <a:ext cx="403098" cy="403098"/>
            </a:xfrm>
            <a:prstGeom prst="ellipse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688333" y="4923541"/>
              <a:ext cx="403098" cy="403098"/>
            </a:xfrm>
            <a:prstGeom prst="ellipse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120638" y="4923541"/>
              <a:ext cx="403098" cy="403098"/>
            </a:xfrm>
            <a:prstGeom prst="ellipse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7232" y="4923541"/>
              <a:ext cx="403098" cy="403098"/>
            </a:xfrm>
            <a:prstGeom prst="ellipse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21863" y="2061201"/>
            <a:ext cx="1685652" cy="1032982"/>
            <a:chOff x="20382" y="1763049"/>
            <a:chExt cx="1685652" cy="1032982"/>
          </a:xfrm>
        </p:grpSpPr>
        <p:sp>
          <p:nvSpPr>
            <p:cNvPr id="32" name="Rounded Rectangle 31"/>
            <p:cNvSpPr/>
            <p:nvPr/>
          </p:nvSpPr>
          <p:spPr>
            <a:xfrm rot="5400000">
              <a:off x="346717" y="1436714"/>
              <a:ext cx="1032982" cy="168565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 anchorCtr="0"/>
            <a:lstStyle/>
            <a:p>
              <a: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Special </a:t>
              </a:r>
              <a:b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</a:br>
              <a: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Runtime </a:t>
              </a:r>
              <a:b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</a:br>
              <a:r>
                <a:rPr lang="en-US" sz="1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Thread</a:t>
              </a:r>
              <a:endParaRPr lang="en-US" sz="1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014314" y="2042113"/>
              <a:ext cx="495953" cy="495953"/>
              <a:chOff x="5952195" y="2314322"/>
              <a:chExt cx="833480" cy="83348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4" name="Oval 33"/>
              <p:cNvSpPr/>
              <p:nvPr/>
            </p:nvSpPr>
            <p:spPr>
              <a:xfrm>
                <a:off x="5952195" y="2314322"/>
                <a:ext cx="833480" cy="833480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6282708" y="2413905"/>
                <a:ext cx="172455" cy="601491"/>
              </a:xfrm>
              <a:custGeom>
                <a:avLst/>
                <a:gdLst>
                  <a:gd name="connsiteX0" fmla="*/ 98813 w 172454"/>
                  <a:gd name="connsiteY0" fmla="*/ 0 h 601492"/>
                  <a:gd name="connsiteX1" fmla="*/ 1709 w 172454"/>
                  <a:gd name="connsiteY1" fmla="*/ 153749 h 601492"/>
                  <a:gd name="connsiteX2" fmla="*/ 171641 w 172454"/>
                  <a:gd name="connsiteY2" fmla="*/ 412694 h 601492"/>
                  <a:gd name="connsiteX3" fmla="*/ 66445 w 172454"/>
                  <a:gd name="connsiteY3" fmla="*/ 590719 h 601492"/>
                  <a:gd name="connsiteX4" fmla="*/ 74537 w 172454"/>
                  <a:gd name="connsiteY4" fmla="*/ 566443 h 60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54" h="601492">
                    <a:moveTo>
                      <a:pt x="98813" y="0"/>
                    </a:moveTo>
                    <a:cubicBezTo>
                      <a:pt x="44192" y="42483"/>
                      <a:pt x="-10429" y="84967"/>
                      <a:pt x="1709" y="153749"/>
                    </a:cubicBezTo>
                    <a:cubicBezTo>
                      <a:pt x="13847" y="222531"/>
                      <a:pt x="160852" y="339866"/>
                      <a:pt x="171641" y="412694"/>
                    </a:cubicBezTo>
                    <a:cubicBezTo>
                      <a:pt x="182430" y="485522"/>
                      <a:pt x="82629" y="565094"/>
                      <a:pt x="66445" y="590719"/>
                    </a:cubicBezTo>
                    <a:cubicBezTo>
                      <a:pt x="50261" y="616344"/>
                      <a:pt x="62399" y="591393"/>
                      <a:pt x="74537" y="566443"/>
                    </a:cubicBezTo>
                  </a:path>
                </a:pathLst>
              </a:custGeom>
              <a:grpFill/>
              <a:ln w="28575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451076" y="4728200"/>
            <a:ext cx="3697659" cy="557149"/>
            <a:chOff x="4451076" y="4153647"/>
            <a:chExt cx="3697659" cy="557149"/>
          </a:xfrm>
        </p:grpSpPr>
        <p:sp>
          <p:nvSpPr>
            <p:cNvPr id="37" name="Rectangle 36"/>
            <p:cNvSpPr/>
            <p:nvPr/>
          </p:nvSpPr>
          <p:spPr>
            <a:xfrm>
              <a:off x="5308054" y="4153647"/>
              <a:ext cx="2840681" cy="5571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51076" y="4153647"/>
              <a:ext cx="853659" cy="5571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RRQ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731942" y="4227212"/>
              <a:ext cx="403098" cy="403098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89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178536" y="4220158"/>
              <a:ext cx="403098" cy="403098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89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7610434" y="4223938"/>
              <a:ext cx="403098" cy="403098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89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413945" y="4227212"/>
              <a:ext cx="403098" cy="403098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89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846250" y="4227212"/>
              <a:ext cx="403098" cy="403098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89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292844" y="4227212"/>
              <a:ext cx="403098" cy="403098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890000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Arc 44"/>
          <p:cNvSpPr/>
          <p:nvPr/>
        </p:nvSpPr>
        <p:spPr>
          <a:xfrm rot="14701422">
            <a:off x="2969104" y="3504543"/>
            <a:ext cx="2078913" cy="949688"/>
          </a:xfrm>
          <a:prstGeom prst="arc">
            <a:avLst>
              <a:gd name="adj1" fmla="val 10884950"/>
              <a:gd name="adj2" fmla="val 21273935"/>
            </a:avLst>
          </a:prstGeom>
          <a:ln w="1905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348645" y="3919407"/>
            <a:ext cx="56310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pop</a:t>
            </a:r>
            <a:br>
              <a:rPr lang="en-US" sz="1400" b="1" dirty="0" smtClean="0"/>
            </a:br>
            <a:r>
              <a:rPr lang="en-US" sz="1400" b="1" dirty="0" smtClean="0"/>
              <a:t>work</a:t>
            </a:r>
            <a:endParaRPr lang="en-US" sz="1400" b="1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356723" y="4716638"/>
            <a:ext cx="3718403" cy="566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Master and/or worker threads </a:t>
            </a:r>
            <a:r>
              <a:rPr lang="en-US" sz="1700" b="1" dirty="0" smtClean="0"/>
              <a:t>push</a:t>
            </a:r>
            <a:r>
              <a:rPr lang="en-US" sz="1700" dirty="0" smtClean="0"/>
              <a:t> work to the </a:t>
            </a:r>
            <a:r>
              <a:rPr lang="en-US" sz="1700" i="1" dirty="0" smtClean="0"/>
              <a:t>RRQ</a:t>
            </a:r>
          </a:p>
        </p:txBody>
      </p:sp>
      <p:sp>
        <p:nvSpPr>
          <p:cNvPr id="48" name="Arc 47"/>
          <p:cNvSpPr/>
          <p:nvPr/>
        </p:nvSpPr>
        <p:spPr>
          <a:xfrm rot="3965863" flipV="1">
            <a:off x="3857134" y="2982032"/>
            <a:ext cx="1511150" cy="583960"/>
          </a:xfrm>
          <a:prstGeom prst="arc">
            <a:avLst>
              <a:gd name="adj1" fmla="val 10210106"/>
              <a:gd name="adj2" fmla="val 1992415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001361" y="3086900"/>
            <a:ext cx="49231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pop</a:t>
            </a:r>
            <a:br>
              <a:rPr lang="en-US" sz="1400" b="1" dirty="0" smtClean="0"/>
            </a:br>
            <a:r>
              <a:rPr lang="en-US" sz="1400" b="1" dirty="0" smtClean="0"/>
              <a:t>task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8190212" y="2914100"/>
            <a:ext cx="5453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push</a:t>
            </a:r>
            <a:br>
              <a:rPr lang="en-US" sz="1400" b="1" dirty="0" smtClean="0"/>
            </a:br>
            <a:r>
              <a:rPr lang="en-US" sz="1400" b="1" dirty="0" smtClean="0"/>
              <a:t>task</a:t>
            </a:r>
            <a:endParaRPr lang="en-US" sz="1400" b="1" dirty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356651" y="3679259"/>
            <a:ext cx="3682976" cy="898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 i="1" dirty="0" smtClean="0"/>
              <a:t>TASKQ</a:t>
            </a:r>
            <a:r>
              <a:rPr lang="en-US" sz="1700" dirty="0" smtClean="0"/>
              <a:t>: the runtime system maintains this queue</a:t>
            </a:r>
            <a:r>
              <a:rPr lang="el-GR" sz="1700" i="1" dirty="0" smtClean="0"/>
              <a:t> </a:t>
            </a:r>
            <a:r>
              <a:rPr lang="en-US" sz="1700" dirty="0" smtClean="0"/>
              <a:t>to store the tasks that are ready for execution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359374" y="2069320"/>
            <a:ext cx="2062489" cy="10369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dirty="0" err="1" smtClean="0"/>
              <a:t>TaskGenX</a:t>
            </a:r>
            <a:r>
              <a:rPr lang="en-US" sz="1700" dirty="0" smtClean="0"/>
              <a:t> creates one extra SW thread, </a:t>
            </a:r>
            <a:br>
              <a:rPr lang="en-US" sz="1700" dirty="0" smtClean="0"/>
            </a:br>
            <a:r>
              <a:rPr lang="en-US" sz="1700" dirty="0" smtClean="0"/>
              <a:t>the </a:t>
            </a:r>
            <a:r>
              <a:rPr lang="en-US" sz="1700" i="1" dirty="0" smtClean="0"/>
              <a:t>Special Runtime Thread</a:t>
            </a:r>
            <a:r>
              <a:rPr lang="en-US" sz="1700" dirty="0" smtClean="0"/>
              <a:t> </a:t>
            </a:r>
            <a:r>
              <a:rPr lang="en-US" sz="1700" i="1" dirty="0" smtClean="0"/>
              <a:t>(</a:t>
            </a:r>
            <a:r>
              <a:rPr lang="en-US" sz="1700" b="1" i="1" dirty="0" smtClean="0"/>
              <a:t>SRT</a:t>
            </a:r>
            <a:r>
              <a:rPr lang="en-US" sz="1700" i="1" dirty="0" smtClean="0"/>
              <a:t>)</a:t>
            </a: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70494" y="4713800"/>
            <a:ext cx="3732374" cy="581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smtClean="0"/>
              <a:t>A </a:t>
            </a:r>
            <a:r>
              <a:rPr lang="en-US" sz="1700" i="1" dirty="0" smtClean="0"/>
              <a:t>Runtime Request Queue (</a:t>
            </a:r>
            <a:r>
              <a:rPr lang="en-US" sz="1700" b="1" i="1" dirty="0" smtClean="0"/>
              <a:t>RRQ</a:t>
            </a:r>
            <a:r>
              <a:rPr lang="en-US" sz="1700" i="1" dirty="0" smtClean="0"/>
              <a:t>) </a:t>
            </a:r>
            <a:r>
              <a:rPr lang="en-US" sz="1700" dirty="0" smtClean="0"/>
              <a:t>is used to store task-creation </a:t>
            </a:r>
            <a:r>
              <a:rPr lang="en-US" sz="1700" i="1" dirty="0" smtClean="0"/>
              <a:t>work units</a:t>
            </a:r>
          </a:p>
        </p:txBody>
      </p:sp>
      <p:sp>
        <p:nvSpPr>
          <p:cNvPr id="54" name="Arc 53"/>
          <p:cNvSpPr/>
          <p:nvPr/>
        </p:nvSpPr>
        <p:spPr>
          <a:xfrm rot="6438189">
            <a:off x="6617110" y="2659197"/>
            <a:ext cx="2884923" cy="1659094"/>
          </a:xfrm>
          <a:prstGeom prst="arc">
            <a:avLst>
              <a:gd name="adj1" fmla="val 10001225"/>
              <a:gd name="adj2" fmla="val 20256739"/>
            </a:avLst>
          </a:prstGeom>
          <a:ln w="1905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362848" y="3717777"/>
            <a:ext cx="72362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</a:t>
            </a:r>
            <a:r>
              <a:rPr lang="en-US" sz="1400" b="1" dirty="0" smtClean="0"/>
              <a:t>ush</a:t>
            </a:r>
            <a:br>
              <a:rPr lang="en-US" sz="1400" b="1" dirty="0" smtClean="0"/>
            </a:br>
            <a:r>
              <a:rPr lang="en-US" sz="1400" b="1" dirty="0" smtClean="0"/>
              <a:t>work</a:t>
            </a:r>
            <a:endParaRPr lang="en-US" sz="1400" b="1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371123" y="5317350"/>
            <a:ext cx="3718403" cy="343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i="1" dirty="0" smtClean="0"/>
              <a:t>SRT</a:t>
            </a:r>
            <a:r>
              <a:rPr lang="en-US" sz="1700" dirty="0" smtClean="0"/>
              <a:t> </a:t>
            </a:r>
            <a:r>
              <a:rPr lang="en-US" sz="1700" b="1" dirty="0" smtClean="0"/>
              <a:t>pops</a:t>
            </a:r>
            <a:r>
              <a:rPr lang="en-US" sz="1700" dirty="0" smtClean="0"/>
              <a:t> work units and executes them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26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19"/>
    </mc:Choice>
    <mc:Fallback>
      <p:transition spd="slow" advTm="92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/>
      <p:bldP spid="51" grpId="0" build="p"/>
      <p:bldP spid="51" grpId="1" build="allAtOnce"/>
      <p:bldP spid="52" grpId="0" build="p"/>
      <p:bldP spid="52" grpId="1" build="p"/>
      <p:bldP spid="53" grpId="0" build="p"/>
      <p:bldP spid="53" grpId="1" build="allAtOnce"/>
      <p:bldP spid="54" grpId="0" animBg="1"/>
      <p:bldP spid="55" grpId="0" animBg="1"/>
      <p:bldP spid="56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66139" y="1181820"/>
            <a:ext cx="7369824" cy="3803209"/>
            <a:chOff x="1553671" y="3439114"/>
            <a:chExt cx="5041338" cy="2601590"/>
          </a:xfrm>
        </p:grpSpPr>
        <p:sp>
          <p:nvSpPr>
            <p:cNvPr id="8" name="Rounded Rectangle 7"/>
            <p:cNvSpPr/>
            <p:nvPr/>
          </p:nvSpPr>
          <p:spPr>
            <a:xfrm>
              <a:off x="1553671" y="3439114"/>
              <a:ext cx="5041338" cy="260159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6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TaskGenX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15514" y="4256411"/>
              <a:ext cx="1853074" cy="11814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Task-Based Runtime System</a:t>
              </a:r>
              <a:endParaRPr lang="en-US" sz="2800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612459" y="4256410"/>
              <a:ext cx="1854000" cy="11814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/>
                <a:t>RTopt</a:t>
              </a:r>
              <a:endParaRPr lang="en-US" sz="3200" b="1" dirty="0"/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3584772" y="4683265"/>
              <a:ext cx="1019596" cy="408648"/>
            </a:xfrm>
            <a:prstGeom prst="leftRightArrow">
              <a:avLst>
                <a:gd name="adj1" fmla="val 42983"/>
                <a:gd name="adj2" fmla="val 517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066139" y="-171400"/>
            <a:ext cx="3307453" cy="7128792"/>
          </a:xfrm>
          <a:prstGeom prst="rect">
            <a:avLst/>
          </a:prstGeom>
          <a:solidFill>
            <a:schemeClr val="accent2">
              <a:lumMod val="20000"/>
              <a:lumOff val="8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1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0"/>
    </mc:Choice>
    <mc:Fallback>
      <p:transition spd="slow" advTm="4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44809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9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RTopt</a:t>
            </a:r>
            <a:r>
              <a:rPr lang="en-US" dirty="0"/>
              <a:t> Requirements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378096" y="3076097"/>
            <a:ext cx="4542267" cy="1958378"/>
            <a:chOff x="2042915" y="1389211"/>
            <a:chExt cx="4951119" cy="2138501"/>
          </a:xfrm>
        </p:grpSpPr>
        <p:sp>
          <p:nvSpPr>
            <p:cNvPr id="9" name="Rectangle 8"/>
            <p:cNvSpPr/>
            <p:nvPr/>
          </p:nvSpPr>
          <p:spPr>
            <a:xfrm>
              <a:off x="2770719" y="3076560"/>
              <a:ext cx="4223315" cy="451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1F41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70719" y="1389211"/>
              <a:ext cx="4223315" cy="451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70719" y="1966003"/>
              <a:ext cx="4223315" cy="4466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70719" y="2527073"/>
              <a:ext cx="4223315" cy="451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1F41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42915" y="1392891"/>
              <a:ext cx="727804" cy="4466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Core 1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42915" y="1967449"/>
              <a:ext cx="727804" cy="4466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Core 2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42915" y="2528519"/>
              <a:ext cx="727804" cy="451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1F41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Core 3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42915" y="3076559"/>
              <a:ext cx="727804" cy="4511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1F41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Core 4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44878" y="2056070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90223" y="2619374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183088" y="1481512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2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90223" y="1481510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3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00564" y="1481512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4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07985" y="1481509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5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415153" y="1481508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6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4867" y="1481507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7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33747" y="1481512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8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41749" y="1480995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9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51218" y="1480994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b="1" dirty="0" smtClean="0">
                  <a:solidFill>
                    <a:schemeClr val="bg1"/>
                  </a:solidFill>
                </a:rPr>
                <a:t>10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872046" y="1481511"/>
              <a:ext cx="270542" cy="2694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1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42588" y="2056069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107985" y="2056068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00564" y="3167413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41749" y="2621156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43663" y="2056067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5071" y="2055499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10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56751" y="3167411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9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0506" y="3167412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15153" y="2610728"/>
              <a:ext cx="666315" cy="2694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93122" y="2614580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00423" y="3167410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09873" y="3167409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44403" y="2056070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38702" y="2621156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09897" y="2053570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15251" y="2611575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56247" y="3165242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654445" y="2055498"/>
              <a:ext cx="48099" cy="269443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1256320" y="5221531"/>
            <a:ext cx="876700" cy="269443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Runtime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600180" y="5221531"/>
            <a:ext cx="1411355" cy="27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Task Generation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350995" y="5221530"/>
            <a:ext cx="1352039" cy="2694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Task Execution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407320" y="6001140"/>
            <a:ext cx="8429032" cy="380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[1] Y. </a:t>
            </a:r>
            <a:r>
              <a:rPr lang="en-US" sz="1600" dirty="0" err="1" smtClean="0"/>
              <a:t>Etsion</a:t>
            </a:r>
            <a:r>
              <a:rPr lang="en-US" sz="1600" dirty="0" smtClean="0"/>
              <a:t> et.al. “Task-superscalar: An out-of-order task pipeline”, MICRO’2010 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38" y="3406897"/>
            <a:ext cx="4404892" cy="193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518988"/>
            <a:ext cx="4032448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464802" y="1215072"/>
            <a:ext cx="8429032" cy="760377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Analysis based on </a:t>
            </a:r>
            <a:r>
              <a:rPr lang="en-US" sz="2200" dirty="0" err="1" smtClean="0"/>
              <a:t>Etsion</a:t>
            </a:r>
            <a:r>
              <a:rPr lang="en-US" sz="2200" dirty="0" smtClean="0"/>
              <a:t> et.al. for the optimal utilization of the </a:t>
            </a:r>
            <a:r>
              <a:rPr lang="en-US" sz="2200" dirty="0" err="1" smtClean="0"/>
              <a:t>SoC</a:t>
            </a:r>
            <a:endParaRPr lang="en-US" sz="2200" dirty="0" smtClean="0"/>
          </a:p>
          <a:p>
            <a:pPr lvl="1"/>
            <a:r>
              <a:rPr lang="en-US" i="1" dirty="0" smtClean="0"/>
              <a:t>Task </a:t>
            </a:r>
            <a:r>
              <a:rPr lang="en-US" b="1" i="1" dirty="0" smtClean="0"/>
              <a:t>G</a:t>
            </a:r>
            <a:r>
              <a:rPr lang="en-US" i="1" dirty="0" smtClean="0"/>
              <a:t>eneration rate &gt; Task </a:t>
            </a:r>
            <a:r>
              <a:rPr lang="en-US" b="1" i="1" dirty="0" smtClean="0"/>
              <a:t>E</a:t>
            </a:r>
            <a:r>
              <a:rPr lang="en-US" i="1" dirty="0" smtClean="0"/>
              <a:t>xecution rate</a:t>
            </a: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096706"/>
              </p:ext>
            </p:extLst>
          </p:nvPr>
        </p:nvGraphicFramePr>
        <p:xfrm>
          <a:off x="774455" y="1941027"/>
          <a:ext cx="7694762" cy="12600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15397"/>
                <a:gridCol w="5279365"/>
              </a:tblGrid>
              <a:tr h="68312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 core for</a:t>
                      </a:r>
                      <a:r>
                        <a:rPr lang="en-US" sz="2000" baseline="0" dirty="0" smtClean="0"/>
                        <a:t> tasks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Task </a:t>
                      </a:r>
                      <a:r>
                        <a:rPr lang="en-US" sz="2000" b="1" dirty="0" smtClean="0"/>
                        <a:t>G</a:t>
                      </a:r>
                      <a:r>
                        <a:rPr lang="en-US" sz="2000" dirty="0" smtClean="0"/>
                        <a:t>eneration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="1" baseline="0" dirty="0" smtClean="0"/>
                        <a:t>T</a:t>
                      </a:r>
                      <a:r>
                        <a:rPr lang="en-US" sz="2000" b="1" dirty="0" smtClean="0"/>
                        <a:t>ime</a:t>
                      </a:r>
                      <a:r>
                        <a:rPr lang="en-US" sz="2000" dirty="0" smtClean="0"/>
                        <a:t> &lt; task </a:t>
                      </a:r>
                      <a:r>
                        <a:rPr lang="en-US" sz="2000" b="1" dirty="0" smtClean="0"/>
                        <a:t>E</a:t>
                      </a:r>
                      <a:r>
                        <a:rPr lang="en-US" sz="2000" dirty="0" smtClean="0"/>
                        <a:t>xecution </a:t>
                      </a:r>
                      <a:r>
                        <a:rPr lang="en-US" sz="2000" b="1" dirty="0" smtClean="0"/>
                        <a:t>Time</a:t>
                      </a:r>
                      <a:r>
                        <a:rPr lang="en-US" sz="2000" dirty="0" smtClean="0"/>
                        <a:t/>
                      </a:r>
                      <a:br>
                        <a:rPr lang="en-US" sz="2000" dirty="0" smtClean="0"/>
                      </a:br>
                      <a:r>
                        <a:rPr lang="en-US" sz="2000" b="1" i="1" dirty="0" err="1" smtClean="0"/>
                        <a:t>GTime</a:t>
                      </a:r>
                      <a:r>
                        <a:rPr lang="en-US" sz="2000" b="1" baseline="0" dirty="0" smtClean="0"/>
                        <a:t> ≤ </a:t>
                      </a:r>
                      <a:r>
                        <a:rPr lang="en-US" sz="2000" b="1" i="1" baseline="0" dirty="0" err="1" smtClean="0"/>
                        <a:t>ETime</a:t>
                      </a:r>
                      <a:endParaRPr lang="en-US" sz="2000" b="1" i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5899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 cores for</a:t>
                      </a:r>
                      <a:r>
                        <a:rPr lang="en-US" sz="2000" baseline="0" dirty="0" smtClean="0"/>
                        <a:t> tasks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1" dirty="0" smtClean="0"/>
                        <a:t>N × </a:t>
                      </a:r>
                      <a:r>
                        <a:rPr lang="en-US" sz="2000" b="1" i="1" dirty="0" err="1" smtClean="0"/>
                        <a:t>GTime</a:t>
                      </a:r>
                      <a:r>
                        <a:rPr lang="en-US" sz="2000" b="1" baseline="0" dirty="0" smtClean="0"/>
                        <a:t> ≤ </a:t>
                      </a:r>
                      <a:r>
                        <a:rPr lang="en-US" sz="2000" b="1" i="1" baseline="0" dirty="0" err="1" smtClean="0"/>
                        <a:t>ETime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490972"/>
                  </p:ext>
                </p:extLst>
              </p:nvPr>
            </p:nvGraphicFramePr>
            <p:xfrm>
              <a:off x="1940204" y="1945328"/>
              <a:ext cx="4908430" cy="2403511"/>
            </p:xfrm>
            <a:graphic>
              <a:graphicData uri="http://schemas.openxmlformats.org/drawingml/2006/table">
                <a:tbl>
                  <a:tblPr bandRow="1">
                    <a:effectLst>
                      <a:innerShdw blurRad="241300">
                        <a:prstClr val="black">
                          <a:alpha val="65000"/>
                        </a:prstClr>
                      </a:innerShdw>
                    </a:effectLst>
                    <a:tableStyleId>{5C22544A-7EE6-4342-B048-85BDC9FD1C3A}</a:tableStyleId>
                  </a:tblPr>
                  <a:tblGrid>
                    <a:gridCol w="4908430"/>
                  </a:tblGrid>
                  <a:tr h="2403511"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 smtClean="0"/>
                        </a:p>
                        <a:p>
                          <a:pPr algn="ctr"/>
                          <a:r>
                            <a:rPr lang="en-US" sz="2400" b="0" dirty="0" smtClean="0"/>
                            <a:t>Optimal</a:t>
                          </a:r>
                          <a:r>
                            <a:rPr lang="en-US" sz="2400" b="0" baseline="0" dirty="0" smtClean="0"/>
                            <a:t> </a:t>
                          </a:r>
                          <a:r>
                            <a:rPr lang="en-US" sz="2400" b="1" i="1" baseline="0" dirty="0" err="1" smtClean="0"/>
                            <a:t>GTime</a:t>
                          </a:r>
                          <a:r>
                            <a:rPr lang="en-US" sz="2400" b="0" baseline="0" dirty="0" smtClean="0"/>
                            <a:t> to keep N cores busy:</a:t>
                          </a:r>
                        </a:p>
                        <a:p>
                          <a:pPr algn="ctr"/>
                          <a:endParaRPr lang="en-US" sz="2400" b="0" baseline="0" dirty="0" smtClean="0"/>
                        </a:p>
                        <a:p>
                          <a:pPr algn="ctr"/>
                          <a:r>
                            <a:rPr lang="en-US" sz="2800" b="1" i="1" baseline="0" dirty="0" err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OGTime</a:t>
                          </a:r>
                          <a:r>
                            <a:rPr lang="en-US" sz="2800" b="1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(N)</a:t>
                          </a:r>
                          <a:r>
                            <a:rPr lang="en-US" sz="2800" b="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800" b="1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ETime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</m:oMath>
                          </a14:m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4897" marR="104897" marT="52449" marB="52449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490972"/>
                  </p:ext>
                </p:extLst>
              </p:nvPr>
            </p:nvGraphicFramePr>
            <p:xfrm>
              <a:off x="1940204" y="1945328"/>
              <a:ext cx="4908430" cy="2403511"/>
            </p:xfrm>
            <a:graphic>
              <a:graphicData uri="http://schemas.openxmlformats.org/drawingml/2006/table">
                <a:tbl>
                  <a:tblPr bandRow="1">
                    <a:effectLst>
                      <a:innerShdw blurRad="241300">
                        <a:prstClr val="black">
                          <a:alpha val="65000"/>
                        </a:prstClr>
                      </a:innerShdw>
                    </a:effectLst>
                    <a:tableStyleId>{5C22544A-7EE6-4342-B048-85BDC9FD1C3A}</a:tableStyleId>
                  </a:tblPr>
                  <a:tblGrid>
                    <a:gridCol w="4908430"/>
                  </a:tblGrid>
                  <a:tr h="24035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4897" marR="104897" marT="52449" marB="52449">
                        <a:blipFill rotWithShape="1">
                          <a:blip r:embed="rId5"/>
                          <a:stretch>
                            <a:fillRect r="-124" b="-2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9002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31"/>
    </mc:Choice>
    <mc:Fallback>
      <p:transition spd="slow" advTm="90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Reducing </a:t>
            </a:r>
            <a:r>
              <a:rPr lang="en-US" i="1" dirty="0" err="1"/>
              <a:t>GTime</a:t>
            </a:r>
            <a:r>
              <a:rPr lang="en-US" i="1" dirty="0"/>
              <a:t> </a:t>
            </a:r>
            <a:r>
              <a:rPr lang="en-US" dirty="0"/>
              <a:t>for optimal </a:t>
            </a:r>
            <a:r>
              <a:rPr lang="en-US" dirty="0" err="1"/>
              <a:t>SoC</a:t>
            </a:r>
            <a:r>
              <a:rPr lang="en-US" dirty="0"/>
              <a:t> utilization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4802" y="1340768"/>
            <a:ext cx="8385900" cy="5112568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Question</a:t>
            </a:r>
            <a:r>
              <a:rPr lang="en-US" sz="2800" b="1" dirty="0"/>
              <a:t>: </a:t>
            </a:r>
            <a:r>
              <a:rPr lang="en-US" sz="2800" dirty="0"/>
              <a:t>How much faster should </a:t>
            </a:r>
            <a:r>
              <a:rPr lang="en-US" sz="2800" dirty="0" err="1"/>
              <a:t>RTopt</a:t>
            </a:r>
            <a:r>
              <a:rPr lang="en-US" sz="2800" dirty="0"/>
              <a:t> execute task generation compared to a general purpose core?</a:t>
            </a:r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 marL="457200" lvl="1" indent="0">
              <a:buNone/>
            </a:pPr>
            <a:r>
              <a:rPr lang="en-US" sz="2800" i="1" dirty="0" smtClean="0"/>
              <a:t>      </a:t>
            </a:r>
            <a:r>
              <a:rPr lang="en-US" sz="2800" i="1" dirty="0" err="1" smtClean="0"/>
              <a:t>TaskGen</a:t>
            </a:r>
            <a:r>
              <a:rPr lang="en-US" sz="2800" i="1" dirty="0" smtClean="0"/>
              <a:t> Ratio: 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r>
              <a:rPr lang="en-US" sz="2800" dirty="0" err="1" smtClean="0"/>
              <a:t>RTopt</a:t>
            </a:r>
            <a:r>
              <a:rPr lang="en-US" sz="2800" dirty="0" smtClean="0"/>
              <a:t> should perform task generation </a:t>
            </a:r>
            <a:r>
              <a:rPr lang="en-US" sz="2800" b="1" i="1" dirty="0" smtClean="0"/>
              <a:t>r </a:t>
            </a:r>
            <a:r>
              <a:rPr lang="en-US" sz="2800" b="1" dirty="0" smtClean="0"/>
              <a:t>times faster than a general purpose core</a:t>
            </a:r>
          </a:p>
          <a:p>
            <a:r>
              <a:rPr lang="en-US" sz="2800" dirty="0" smtClean="0"/>
              <a:t>Different </a:t>
            </a:r>
            <a:r>
              <a:rPr lang="en-US" sz="2800" i="1" dirty="0" smtClean="0"/>
              <a:t>r </a:t>
            </a:r>
            <a:r>
              <a:rPr lang="en-US" sz="2800" dirty="0" smtClean="0"/>
              <a:t> for each application</a:t>
            </a:r>
          </a:p>
          <a:p>
            <a:pPr lvl="1"/>
            <a:r>
              <a:rPr lang="en-US" sz="2400" dirty="0" smtClean="0"/>
              <a:t>Depends on the average task time of the application</a:t>
            </a:r>
          </a:p>
          <a:p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120407"/>
                  </p:ext>
                </p:extLst>
              </p:nvPr>
            </p:nvGraphicFramePr>
            <p:xfrm>
              <a:off x="3657600" y="2636912"/>
              <a:ext cx="3485071" cy="157499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485071"/>
                  </a:tblGrid>
                  <a:tr h="15182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b="0" i="1" dirty="0" smtClean="0">
                            <a:latin typeface="Cambria Math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US" sz="240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2400" b="0" i="1" smtClean="0">
                                        <a:latin typeface="Cambria Math"/>
                                      </a:rPr>
                                      <m:t>GTime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1" smtClean="0">
                                        <a:latin typeface="Cambria Math"/>
                                      </a:rPr>
                                      <m:t>OGTime</m:t>
                                    </m:r>
                                    <m:r>
                                      <a:rPr lang="en-US" sz="2400" b="0" i="1" baseline="-25000" dirty="0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sz="2400" b="0" i="1" baseline="0" dirty="0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i="1" dirty="0" smtClean="0">
                            <a:latin typeface="+mn-lt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i="1" dirty="0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7120407"/>
                  </p:ext>
                </p:extLst>
              </p:nvPr>
            </p:nvGraphicFramePr>
            <p:xfrm>
              <a:off x="3657600" y="2636912"/>
              <a:ext cx="3485071" cy="157499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485071"/>
                  </a:tblGrid>
                  <a:tr h="15749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38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4167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08"/>
    </mc:Choice>
    <mc:Fallback>
      <p:transition spd="slow" advTm="46308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94DE8DF3-4F89-40C6-B463-3CA4ED9F33D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5"/>
    </mc:Choice>
    <mc:Fallback>
      <p:transition spd="slow" advTm="4095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/>
              <a:t>11</a:t>
            </a:r>
            <a:r>
              <a:rPr lang="en-US" sz="9600" dirty="0"/>
              <a:t> </a:t>
            </a:r>
            <a:r>
              <a:rPr lang="en-US" sz="9600" dirty="0" err="1"/>
              <a:t>OpenMP</a:t>
            </a:r>
            <a:r>
              <a:rPr lang="en-US" sz="9600" dirty="0"/>
              <a:t> workloads from </a:t>
            </a:r>
            <a:r>
              <a:rPr lang="en-US" sz="9600" dirty="0" smtClean="0"/>
              <a:t>BSC Application Repository </a:t>
            </a:r>
            <a:r>
              <a:rPr lang="en-US" sz="9600" dirty="0"/>
              <a:t>[1] and PARSECSs benchmark suite [2]</a:t>
            </a:r>
          </a:p>
          <a:p>
            <a:pPr lvl="1"/>
            <a:r>
              <a:rPr lang="en-US" sz="8600" dirty="0"/>
              <a:t>Input sizes chosen so that there are enough tasks for up to 512 cores</a:t>
            </a:r>
          </a:p>
          <a:p>
            <a:endParaRPr lang="en-US" sz="8600" dirty="0"/>
          </a:p>
          <a:p>
            <a:r>
              <a:rPr lang="en-US" sz="9600" dirty="0"/>
              <a:t>Modified version of </a:t>
            </a:r>
            <a:r>
              <a:rPr lang="en-US" sz="9600" dirty="0" err="1"/>
              <a:t>TaskSim</a:t>
            </a:r>
            <a:r>
              <a:rPr lang="en-US" sz="9600" dirty="0"/>
              <a:t> [3] simulator:</a:t>
            </a:r>
          </a:p>
          <a:p>
            <a:pPr lvl="1"/>
            <a:r>
              <a:rPr lang="en-US" sz="8600" dirty="0"/>
              <a:t>Features one </a:t>
            </a:r>
            <a:r>
              <a:rPr lang="en-US" sz="8600" b="1" dirty="0" err="1"/>
              <a:t>RTopt</a:t>
            </a:r>
            <a:r>
              <a:rPr lang="en-US" sz="8600" dirty="0"/>
              <a:t> per multi-core</a:t>
            </a:r>
          </a:p>
          <a:p>
            <a:pPr lvl="1"/>
            <a:r>
              <a:rPr lang="en-US" sz="8600" dirty="0" smtClean="0"/>
              <a:t>Simulation </a:t>
            </a:r>
            <a:r>
              <a:rPr lang="en-US" sz="8600" dirty="0"/>
              <a:t>of duration of runtime overheads:</a:t>
            </a:r>
          </a:p>
          <a:p>
            <a:pPr lvl="2"/>
            <a:r>
              <a:rPr lang="en-US" sz="7200" dirty="0"/>
              <a:t>Task creation, dependence analysis, </a:t>
            </a:r>
            <a:r>
              <a:rPr lang="en-US" sz="7200" dirty="0" smtClean="0"/>
              <a:t>scheduling</a:t>
            </a:r>
          </a:p>
          <a:p>
            <a:endParaRPr lang="en-US" sz="8000" dirty="0" smtClean="0"/>
          </a:p>
          <a:p>
            <a:r>
              <a:rPr lang="en-US" sz="9600" b="1" dirty="0" smtClean="0"/>
              <a:t>Symmetric</a:t>
            </a:r>
            <a:r>
              <a:rPr lang="en-US" sz="9600" dirty="0" smtClean="0"/>
              <a:t> and </a:t>
            </a:r>
            <a:r>
              <a:rPr lang="en-US" sz="9600" b="1" dirty="0" smtClean="0"/>
              <a:t>Asymmetric</a:t>
            </a:r>
            <a:r>
              <a:rPr lang="en-US" sz="9600" dirty="0" smtClean="0"/>
              <a:t> general purpose systems</a:t>
            </a:r>
            <a:endParaRPr lang="en-US" sz="9600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56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5600" dirty="0"/>
              <a:t>[1] BSC Application Repository </a:t>
            </a:r>
            <a:r>
              <a:rPr lang="en-US" sz="5600" i="1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https://pm.bsc.es/projects/bar</a:t>
            </a:r>
            <a:r>
              <a:rPr lang="en-US" sz="5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5600" dirty="0"/>
              <a:t>[2] D. </a:t>
            </a:r>
            <a:r>
              <a:rPr lang="en-US" sz="5600" dirty="0" err="1"/>
              <a:t>Chasapis</a:t>
            </a:r>
            <a:r>
              <a:rPr lang="en-US" sz="5600" dirty="0"/>
              <a:t> et.al. “PARSECSs: Evaluating the Impact of Task Parallelism in the PARSEC Benchmark Suite”, TACO ‘15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5600" dirty="0"/>
              <a:t>[3] A. Rico et.al. “On the Simulation of Large-Scale Architectures Using Multiple Application Abstraction Levels”, TACO ‘</a:t>
            </a:r>
            <a:r>
              <a:rPr lang="en-US" sz="5600" dirty="0" smtClean="0"/>
              <a:t>12</a:t>
            </a:r>
            <a:endParaRPr lang="en-US" sz="5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89"/>
    </mc:Choice>
    <mc:Fallback>
      <p:transition spd="slow" advTm="4608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and challenges of AMCs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program: no need of expressing functionality for multiple ISAs </a:t>
            </a:r>
            <a:r>
              <a:rPr lang="en-US" dirty="0">
                <a:solidFill>
                  <a:schemeClr val="accent4"/>
                </a:solidFill>
              </a:rPr>
              <a:t>✔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/>
              <a:t>Energy efficient while providing high performance </a:t>
            </a:r>
            <a:r>
              <a:rPr lang="en-US" dirty="0">
                <a:solidFill>
                  <a:schemeClr val="accent4"/>
                </a:solidFill>
              </a:rPr>
              <a:t>✔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/>
              <a:t>Load balancing </a:t>
            </a:r>
            <a:r>
              <a:rPr lang="en-US" dirty="0">
                <a:solidFill>
                  <a:schemeClr val="accent3"/>
                </a:solidFill>
              </a:rPr>
              <a:t>✘</a:t>
            </a:r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Scheduling </a:t>
            </a:r>
            <a:r>
              <a:rPr lang="en-US" dirty="0">
                <a:solidFill>
                  <a:schemeClr val="accent3"/>
                </a:solidFill>
              </a:rPr>
              <a:t>✘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97"/>
    </mc:Choice>
    <mc:Fallback>
      <p:transition spd="slow" advTm="41897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Methodology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85658"/>
              </p:ext>
            </p:extLst>
          </p:nvPr>
        </p:nvGraphicFramePr>
        <p:xfrm>
          <a:off x="443538" y="1315680"/>
          <a:ext cx="8229600" cy="499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Workload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#Tasks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task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CPU Cycles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(thousands)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Per-T</a:t>
                      </a:r>
                      <a:r>
                        <a:rPr lang="en-US" baseline="0" dirty="0" smtClean="0"/>
                        <a:t>ask Generation CPU Cycles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r</a:t>
                      </a:r>
                      <a:endParaRPr lang="en-US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Cholesky256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10.34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Cholesky128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2829058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83.74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QR512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11442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518570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17595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0.01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QR128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707265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3.11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Blackscholes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488202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29141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42.87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Bodytrack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329123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12.70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Canneal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3072002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197.01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Dedup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0.43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Ferret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29088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38913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0.68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Fluidanimate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128502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16734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Streamcluster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3184654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21.91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039154" y="2233665"/>
            <a:ext cx="1622445" cy="405441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99261"/>
              </p:ext>
            </p:extLst>
          </p:nvPr>
        </p:nvGraphicFramePr>
        <p:xfrm>
          <a:off x="1725022" y="2233665"/>
          <a:ext cx="5314132" cy="2622430"/>
        </p:xfrm>
        <a:graphic>
          <a:graphicData uri="http://schemas.openxmlformats.org/drawingml/2006/table">
            <a:tbl>
              <a:tblPr bandRow="1">
                <a:effectLst>
                  <a:innerShdw blurRad="241300">
                    <a:prstClr val="black">
                      <a:alpha val="65000"/>
                    </a:prstClr>
                  </a:innerShdw>
                </a:effectLst>
                <a:tableStyleId>{5C22544A-7EE6-4342-B048-85BDC9FD1C3A}</a:tableStyleId>
              </a:tblPr>
              <a:tblGrid>
                <a:gridCol w="5314132"/>
              </a:tblGrid>
              <a:tr h="2622430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Range</a:t>
                      </a:r>
                      <a:r>
                        <a:rPr lang="en-US" sz="2300" b="0" baseline="0" dirty="0" smtClean="0"/>
                        <a:t> of r</a:t>
                      </a:r>
                      <a:r>
                        <a:rPr lang="en-US" sz="2300" b="0" dirty="0" smtClean="0"/>
                        <a:t>: [0.01x – 197x)</a:t>
                      </a:r>
                    </a:p>
                    <a:p>
                      <a:pPr algn="ctr"/>
                      <a:endParaRPr lang="en-US" sz="3200" b="0" dirty="0" smtClean="0"/>
                    </a:p>
                    <a:p>
                      <a:pPr algn="ctr"/>
                      <a:r>
                        <a:rPr lang="en-US" sz="3200" b="1" dirty="0" smtClean="0"/>
                        <a:t>Use of r = 16x </a:t>
                      </a:r>
                      <a:r>
                        <a:rPr lang="en-US" sz="3200" b="1" dirty="0" smtClean="0"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algn="ctr"/>
                      <a:endParaRPr lang="en-US" sz="3200" dirty="0" smtClean="0">
                        <a:sym typeface="Wingdings" panose="05000000000000000000" pitchFamily="2" charset="2"/>
                      </a:endParaRPr>
                    </a:p>
                    <a:p>
                      <a:pPr algn="ctr"/>
                      <a:r>
                        <a:rPr lang="en-US" sz="2300" dirty="0" smtClean="0">
                          <a:sym typeface="Wingdings" panose="05000000000000000000" pitchFamily="2" charset="2"/>
                        </a:rPr>
                        <a:t>(relatively</a:t>
                      </a:r>
                      <a:r>
                        <a:rPr lang="en-US" sz="2300" baseline="0" dirty="0" smtClean="0">
                          <a:sym typeface="Wingdings" panose="05000000000000000000" pitchFamily="2" charset="2"/>
                        </a:rPr>
                        <a:t> low realistic value among the observed ones)</a:t>
                      </a:r>
                      <a:endParaRPr lang="en-US" sz="2300" dirty="0"/>
                    </a:p>
                  </a:txBody>
                  <a:tcPr marL="104897" marR="104897" marT="52449" marB="52449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0312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3"/>
    </mc:Choice>
    <mc:Fallback>
      <p:transition spd="slow" advTm="4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4802" y="1215072"/>
            <a:ext cx="8355669" cy="483325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compare two different runtime systems:</a:t>
            </a:r>
          </a:p>
          <a:p>
            <a:pPr lvl="1"/>
            <a:r>
              <a:rPr lang="en-US" sz="2200" dirty="0" smtClean="0"/>
              <a:t>Nanos: The Nanos++ runtime system running on x cores</a:t>
            </a:r>
          </a:p>
          <a:p>
            <a:pPr lvl="1"/>
            <a:r>
              <a:rPr lang="en-US" sz="2200" dirty="0" err="1" smtClean="0"/>
              <a:t>TaskGenX</a:t>
            </a:r>
            <a:r>
              <a:rPr lang="en-US" sz="2200" dirty="0" smtClean="0"/>
              <a:t>: our proposed runtime system that takes advantage of </a:t>
            </a:r>
            <a:r>
              <a:rPr lang="en-US" sz="2200" dirty="0" err="1" smtClean="0"/>
              <a:t>RTopt</a:t>
            </a:r>
            <a:endParaRPr lang="en-US" sz="22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428306"/>
              </p:ext>
            </p:extLst>
          </p:nvPr>
        </p:nvGraphicFramePr>
        <p:xfrm>
          <a:off x="1547664" y="2636912"/>
          <a:ext cx="5983619" cy="3722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087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90"/>
    </mc:Choice>
    <mc:Fallback>
      <p:transition spd="slow" advTm="6299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Evaluation – Apps with low benefit (r&lt;1)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9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642748"/>
              </p:ext>
            </p:extLst>
          </p:nvPr>
        </p:nvGraphicFramePr>
        <p:xfrm>
          <a:off x="443538" y="1196752"/>
          <a:ext cx="8229600" cy="499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Workload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#Tasks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task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CPU Cycles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(thousands)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Per-T</a:t>
                      </a:r>
                      <a:r>
                        <a:rPr lang="en-US" baseline="0" dirty="0" smtClean="0"/>
                        <a:t>ask Generation CPU Cycles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r</a:t>
                      </a:r>
                      <a:endParaRPr lang="en-US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Cholesky256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10.34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Cholesky128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2829058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83.74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QR512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11442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518570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17595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0.01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QR128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707265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3.11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Blackscholes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488202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29141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42.87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Bodytrack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329123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12.70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Canneal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3072002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197.01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Dedup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0.43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Ferret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29088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38913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0.68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Fluidanimate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128502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16734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Streamcluster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3184654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21.91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60800" y="4705514"/>
            <a:ext cx="8200800" cy="1116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0800" y="2877914"/>
            <a:ext cx="8200800" cy="3588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75"/>
    </mc:Choice>
    <mc:Fallback>
      <p:transition spd="slow" advTm="16875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Workloads with Low Benefit (r&lt;1)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7043"/>
          </a:xfrm>
        </p:spPr>
        <p:txBody>
          <a:bodyPr>
            <a:normAutofit/>
          </a:bodyPr>
          <a:lstStyle/>
          <a:p>
            <a:r>
              <a:rPr lang="en-US" sz="2200" dirty="0"/>
              <a:t>Applications with low task generation time compared to task time</a:t>
            </a:r>
          </a:p>
          <a:p>
            <a:r>
              <a:rPr lang="en-US" sz="2200" dirty="0"/>
              <a:t>Same average </a:t>
            </a:r>
            <a:r>
              <a:rPr lang="en-US" sz="2200" dirty="0" smtClean="0"/>
              <a:t>performance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3370158"/>
              </p:ext>
            </p:extLst>
          </p:nvPr>
        </p:nvGraphicFramePr>
        <p:xfrm>
          <a:off x="220980" y="1124743"/>
          <a:ext cx="8692875" cy="3024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542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98"/>
    </mc:Choice>
    <mc:Fallback>
      <p:transition spd="slow" advTm="24398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– Apps with high benefit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602149"/>
              </p:ext>
            </p:extLst>
          </p:nvPr>
        </p:nvGraphicFramePr>
        <p:xfrm>
          <a:off x="443538" y="1268760"/>
          <a:ext cx="8229600" cy="499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Workload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#Tasks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task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CPU Cycles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(thousands)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Per-T</a:t>
                      </a:r>
                      <a:r>
                        <a:rPr lang="en-US" baseline="0" dirty="0" smtClean="0"/>
                        <a:t>ask Generation CPU Cycles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r</a:t>
                      </a:r>
                      <a:endParaRPr lang="en-US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Cholesky256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10.34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Cholesky128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2829058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83.74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QR512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11442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518570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17595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0.01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QR128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707265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3.11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Blackscholes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488202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29141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42.87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Bodytrack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329123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12.70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Canneal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3072002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197.01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Dedup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0.43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Ferret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29088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38913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0.68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Fluidanimate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128502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16734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Streamcluster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3184654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21.91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60800" y="4419382"/>
            <a:ext cx="8200800" cy="34968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0800" y="2568922"/>
            <a:ext cx="8200800" cy="3588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0800" y="3680242"/>
            <a:ext cx="8200800" cy="34968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0800" y="5861337"/>
            <a:ext cx="8200800" cy="3588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7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8"/>
    </mc:Choice>
    <mc:Fallback>
      <p:transition spd="slow" advTm="7388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50296" y="1603233"/>
            <a:ext cx="9010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Up to 15×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077417" y="1325689"/>
            <a:ext cx="9010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Up to 16×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0276" y="2796486"/>
            <a:ext cx="9010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Up to 14×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21914" y="1732799"/>
            <a:ext cx="8097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Up to 8×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842906" y="1889953"/>
            <a:ext cx="9010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Up to 15×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Benefit 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7043"/>
          </a:xfrm>
        </p:spPr>
        <p:txBody>
          <a:bodyPr>
            <a:normAutofit/>
          </a:bodyPr>
          <a:lstStyle/>
          <a:p>
            <a:r>
              <a:rPr lang="en-US" sz="2200" dirty="0"/>
              <a:t>Applications with high task generation time compared to task time</a:t>
            </a:r>
          </a:p>
          <a:p>
            <a:r>
              <a:rPr lang="en-US" sz="2200" dirty="0"/>
              <a:t>7x faster on </a:t>
            </a:r>
            <a:r>
              <a:rPr lang="en-US" sz="2200" dirty="0" smtClean="0"/>
              <a:t>average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027285"/>
              </p:ext>
            </p:extLst>
          </p:nvPr>
        </p:nvGraphicFramePr>
        <p:xfrm>
          <a:off x="140671" y="1052736"/>
          <a:ext cx="8971471" cy="3294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Oval 7"/>
          <p:cNvSpPr/>
          <p:nvPr/>
        </p:nvSpPr>
        <p:spPr>
          <a:xfrm>
            <a:off x="5999023" y="2780928"/>
            <a:ext cx="1711842" cy="64055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22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13"/>
    </mc:Choice>
    <mc:Fallback>
      <p:transition spd="slow" advTm="43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</a:t>
            </a:r>
            <a:r>
              <a:rPr lang="en-US" dirty="0" err="1"/>
              <a:t>Canneal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8004968"/>
              </p:ext>
            </p:extLst>
          </p:nvPr>
        </p:nvGraphicFramePr>
        <p:xfrm>
          <a:off x="443538" y="1206277"/>
          <a:ext cx="8229600" cy="499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Workload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#Tasks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task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CPU Cycles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(thousands)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Per-T</a:t>
                      </a:r>
                      <a:r>
                        <a:rPr lang="en-US" baseline="0" dirty="0" smtClean="0"/>
                        <a:t>ask Generation CPU Cycles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r</a:t>
                      </a:r>
                      <a:endParaRPr lang="en-US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Cholesky256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10.34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Cholesky128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2829058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83.74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QR512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11442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518570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17595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0.01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QR128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707265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21642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3.11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Blackscholes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488202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29141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42.87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Bodytrack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329123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12.70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Canneal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3072002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197.01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Dedup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0.43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Ferret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29088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38913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0.68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Fluidanimate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128502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16734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Streamcluster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3184654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21.91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60800" y="4356899"/>
            <a:ext cx="8200800" cy="34968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0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38"/>
    </mc:Choice>
    <mc:Fallback>
      <p:transition spd="slow" advTm="19438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Canneal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>
            <a:noAutofit/>
          </a:bodyPr>
          <a:lstStyle/>
          <a:p>
            <a:r>
              <a:rPr lang="en-US" sz="2400" dirty="0"/>
              <a:t>Using </a:t>
            </a:r>
            <a:r>
              <a:rPr lang="en-US" sz="2400" i="1" dirty="0"/>
              <a:t>r = 16: </a:t>
            </a:r>
            <a:r>
              <a:rPr lang="en-US" sz="2400" dirty="0"/>
              <a:t>performance</a:t>
            </a:r>
            <a:r>
              <a:rPr lang="en-US" sz="2400" i="1" dirty="0"/>
              <a:t> </a:t>
            </a:r>
            <a:r>
              <a:rPr lang="en-US" sz="2400" dirty="0"/>
              <a:t>saturates on 64 cores </a:t>
            </a:r>
            <a:r>
              <a:rPr lang="en-US" sz="2400" dirty="0" smtClean="0"/>
              <a:t>14× </a:t>
            </a:r>
            <a:r>
              <a:rPr lang="en-US" sz="2400" dirty="0"/>
              <a:t>improvement</a:t>
            </a:r>
          </a:p>
          <a:p>
            <a:r>
              <a:rPr lang="en-US" sz="2400" dirty="0"/>
              <a:t>For this app </a:t>
            </a:r>
            <a:r>
              <a:rPr lang="en-US" sz="2400" i="1" dirty="0"/>
              <a:t>r = 197 </a:t>
            </a:r>
            <a:endParaRPr lang="en-US" sz="2400" dirty="0"/>
          </a:p>
          <a:p>
            <a:r>
              <a:rPr lang="en-US" sz="2400" dirty="0"/>
              <a:t>Increasing </a:t>
            </a:r>
            <a:r>
              <a:rPr lang="en-US" sz="2400" i="1" dirty="0"/>
              <a:t>r</a:t>
            </a:r>
            <a:r>
              <a:rPr lang="en-US" sz="2400" dirty="0"/>
              <a:t> increases </a:t>
            </a:r>
            <a:r>
              <a:rPr lang="en-US" sz="2400" dirty="0" smtClean="0"/>
              <a:t>performance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308198"/>
              </p:ext>
            </p:extLst>
          </p:nvPr>
        </p:nvGraphicFramePr>
        <p:xfrm>
          <a:off x="1331640" y="1052736"/>
          <a:ext cx="648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207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50"/>
    </mc:Choice>
    <mc:Fallback>
      <p:transition spd="slow" advTm="3235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Multi-Core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703040"/>
            <a:ext cx="60579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44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9731">
        <p:cut/>
      </p:transition>
    </mc:Choice>
    <mc:Fallback>
      <p:transition advTm="973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Multi-Core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79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8602" y="4546304"/>
            <a:ext cx="8583505" cy="159488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Moving the </a:t>
            </a:r>
            <a:r>
              <a:rPr lang="en-US" b="1" dirty="0" smtClean="0"/>
              <a:t>master thread </a:t>
            </a:r>
            <a:r>
              <a:rPr lang="en-US" dirty="0" smtClean="0"/>
              <a:t>from a big to a slow core degrades performance due to slower task generation</a:t>
            </a:r>
          </a:p>
          <a:p>
            <a:r>
              <a:rPr lang="en-US" dirty="0" err="1" smtClean="0"/>
              <a:t>TaskGenX</a:t>
            </a:r>
            <a:r>
              <a:rPr lang="en-US" dirty="0" smtClean="0"/>
              <a:t> offers portability for asymmetric systems </a:t>
            </a:r>
          </a:p>
          <a:p>
            <a:pPr lvl="1"/>
            <a:r>
              <a:rPr lang="en-US" dirty="0" smtClean="0"/>
              <a:t>Does not matter the type of core that master thread executes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4224992"/>
              </p:ext>
            </p:extLst>
          </p:nvPr>
        </p:nvGraphicFramePr>
        <p:xfrm>
          <a:off x="402265" y="988384"/>
          <a:ext cx="8399721" cy="3381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20162" y="1476892"/>
            <a:ext cx="11554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Up to 86%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68655" y="1444626"/>
            <a:ext cx="1147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Up to 3.7x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3212"/>
    </mc:Choice>
    <mc:Fallback>
      <p:transition advTm="6321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Addressing Challenges in AMCs with</a:t>
            </a:r>
            <a:br>
              <a:rPr lang="en-US" dirty="0" smtClean="0"/>
            </a:br>
            <a:r>
              <a:rPr lang="en-US" dirty="0" smtClean="0"/>
              <a:t>Task-Based Programming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47048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Ease programming of </a:t>
            </a:r>
            <a:br>
              <a:rPr lang="en-US" dirty="0" smtClean="0"/>
            </a:br>
            <a:r>
              <a:rPr lang="en-US" dirty="0" smtClean="0"/>
              <a:t>parallel applications</a:t>
            </a:r>
          </a:p>
          <a:p>
            <a:r>
              <a:rPr lang="en-US" b="1" dirty="0" smtClean="0"/>
              <a:t>Task annotations </a:t>
            </a:r>
            <a:r>
              <a:rPr lang="en-US" dirty="0" smtClean="0"/>
              <a:t>with dependency tracking</a:t>
            </a:r>
          </a:p>
          <a:p>
            <a:r>
              <a:rPr lang="en-US" b="1" dirty="0">
                <a:sym typeface="Wingdings" panose="05000000000000000000" pitchFamily="2" charset="2"/>
              </a:rPr>
              <a:t>Compiler + Runtime system </a:t>
            </a:r>
            <a:endParaRPr lang="en-US" dirty="0" smtClean="0"/>
          </a:p>
          <a:p>
            <a:r>
              <a:rPr lang="en-US" dirty="0" smtClean="0"/>
              <a:t>Dynamic scheduling and dependence analysis</a:t>
            </a:r>
          </a:p>
          <a:p>
            <a:pPr lvl="1"/>
            <a:r>
              <a:rPr lang="en-US" dirty="0" smtClean="0"/>
              <a:t>Partially solves scheduling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447141"/>
              </p:ext>
            </p:extLst>
          </p:nvPr>
        </p:nvGraphicFramePr>
        <p:xfrm>
          <a:off x="5148064" y="1452922"/>
          <a:ext cx="3909824" cy="248013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3909824"/>
              </a:tblGrid>
              <a:tr h="2480134">
                <a:tc>
                  <a:txBody>
                    <a:bodyPr/>
                    <a:lstStyle/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</a:t>
                      </a: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task1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x,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y) {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…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main() { 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for(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&lt;10;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++)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for(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j = 0; j&lt;10; 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</a:t>
                      </a:r>
                      <a:r>
                        <a:rPr lang="en-US" sz="14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#pragma </a:t>
                      </a:r>
                      <a:r>
                        <a:rPr lang="en-US" sz="1400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omp</a:t>
                      </a:r>
                      <a:r>
                        <a:rPr lang="en-US" sz="1400" baseline="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task in(</a:t>
                      </a:r>
                      <a:r>
                        <a:rPr lang="en-US" sz="1400" baseline="0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aseline="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out(j)</a:t>
                      </a:r>
                      <a:endParaRPr lang="en-US" sz="1400" b="0" baseline="0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</a:t>
                      </a:r>
                      <a:r>
                        <a:rPr lang="en-US" sz="1400" b="1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task1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400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j);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#pragma </a:t>
                      </a:r>
                      <a:r>
                        <a:rPr lang="en-US" sz="1400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omp</a:t>
                      </a:r>
                      <a:r>
                        <a:rPr lang="en-US" sz="1400" baseline="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taskwait</a:t>
                      </a:r>
                      <a:endParaRPr lang="en-US" sz="1400" b="0" baseline="0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return 0;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0191" marR="80191" marT="40095" marB="400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42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81"/>
    </mc:Choice>
    <mc:Fallback>
      <p:transition spd="slow" advTm="71181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approaches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722902"/>
              </p:ext>
            </p:extLst>
          </p:nvPr>
        </p:nvGraphicFramePr>
        <p:xfrm>
          <a:off x="1606960" y="3282440"/>
          <a:ext cx="5936827" cy="298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972616" y="27809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908416"/>
              </p:ext>
            </p:extLst>
          </p:nvPr>
        </p:nvGraphicFramePr>
        <p:xfrm>
          <a:off x="1475656" y="1268760"/>
          <a:ext cx="6096000" cy="1925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1816"/>
                <a:gridCol w="2672184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Scheduling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Dependence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Picos</a:t>
                      </a:r>
                      <a:r>
                        <a:rPr lang="en-US" dirty="0" smtClean="0"/>
                        <a:t>++,</a:t>
                      </a:r>
                      <a:r>
                        <a:rPr lang="en-US" baseline="0" dirty="0" smtClean="0"/>
                        <a:t> Nexus#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Runtime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Task Creation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Scheduling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Dependence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Carbon, </a:t>
                      </a:r>
                      <a:r>
                        <a:rPr lang="en-US" dirty="0" err="1" smtClean="0"/>
                        <a:t>TaskSS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TaskGenX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Task Creation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TaskGenX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25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58"/>
    </mc:Choice>
    <mc:Fallback>
      <p:transition spd="slow" advTm="73258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TaskGenX</a:t>
            </a:r>
            <a:r>
              <a:rPr lang="en-US" dirty="0" smtClean="0"/>
              <a:t>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61048"/>
          </a:xfrm>
        </p:spPr>
        <p:txBody>
          <a:bodyPr>
            <a:normAutofit/>
          </a:bodyPr>
          <a:lstStyle/>
          <a:p>
            <a:r>
              <a:rPr lang="en-US" dirty="0"/>
              <a:t>Task generation is a significant bottleneck of parallel runtimes</a:t>
            </a:r>
          </a:p>
          <a:p>
            <a:r>
              <a:rPr lang="en-US" dirty="0"/>
              <a:t>Most applications benefit from </a:t>
            </a:r>
            <a:r>
              <a:rPr lang="en-US" dirty="0" err="1" smtClean="0"/>
              <a:t>TaskGenX</a:t>
            </a:r>
            <a:endParaRPr lang="en-US" dirty="0" smtClean="0"/>
          </a:p>
          <a:p>
            <a:pPr lvl="1"/>
            <a:r>
              <a:rPr lang="en-US" sz="2400" dirty="0"/>
              <a:t>Up to 3x average improvement for homogeneous systems</a:t>
            </a:r>
          </a:p>
          <a:p>
            <a:pPr lvl="1"/>
            <a:r>
              <a:rPr lang="en-US" sz="2400" dirty="0"/>
              <a:t>Up to 3.7x average improvement on asymmetric systems</a:t>
            </a:r>
          </a:p>
          <a:p>
            <a:pPr lvl="2"/>
            <a:r>
              <a:rPr lang="en-US" sz="2000" dirty="0"/>
              <a:t>Portable </a:t>
            </a:r>
            <a:r>
              <a:rPr lang="en-US" sz="2000" dirty="0" smtClean="0"/>
              <a:t>solution</a:t>
            </a:r>
          </a:p>
          <a:p>
            <a:r>
              <a:rPr lang="en-US" dirty="0"/>
              <a:t>Minimalistic and effective compared to other approaches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81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5536" y="5661248"/>
            <a:ext cx="8229600" cy="648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K. </a:t>
            </a:r>
            <a:r>
              <a:rPr lang="en-US" sz="1400" dirty="0" err="1" smtClean="0"/>
              <a:t>Chronaki</a:t>
            </a:r>
            <a:r>
              <a:rPr lang="en-US" sz="1400" dirty="0" smtClean="0"/>
              <a:t> et.al.</a:t>
            </a:r>
          </a:p>
          <a:p>
            <a:pPr marL="514350" indent="-514350">
              <a:buAutoNum type="arabicPeriod"/>
            </a:pPr>
            <a:r>
              <a:rPr lang="en-US" sz="1400" b="1" dirty="0" err="1" smtClean="0"/>
              <a:t>TaskGenX</a:t>
            </a:r>
            <a:r>
              <a:rPr lang="en-US" sz="1400" b="1" dirty="0" smtClean="0"/>
              <a:t>: A Hardware-Software Proposal for Accelerating Task Parallelism</a:t>
            </a:r>
            <a:r>
              <a:rPr lang="en-US" sz="1400" dirty="0" smtClean="0"/>
              <a:t>, </a:t>
            </a:r>
            <a:r>
              <a:rPr lang="en-US" sz="1400" i="1" dirty="0" smtClean="0"/>
              <a:t>in </a:t>
            </a:r>
            <a:r>
              <a:rPr lang="en-US" sz="1400" i="1" dirty="0" smtClean="0"/>
              <a:t>ISC 2018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93522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60"/>
    </mc:Choice>
    <mc:Fallback>
      <p:transition spd="slow" advTm="6186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Thesis Insights </a:t>
            </a:r>
            <a:br>
              <a:rPr lang="en-US" dirty="0" smtClean="0"/>
            </a:br>
            <a:r>
              <a:rPr lang="en-US" dirty="0" smtClean="0"/>
              <a:t>and Future Directions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94DE8DF3-4F89-40C6-B463-3CA4ED9F33D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5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2"/>
    </mc:Choice>
    <mc:Fallback>
      <p:transition spd="slow" advTm="8372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Insights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AMC is a promising architecture for HPC</a:t>
            </a:r>
          </a:p>
          <a:p>
            <a:r>
              <a:rPr lang="en-US" dirty="0" smtClean="0"/>
              <a:t>Scheduling needs to be sophisticated and with low overheads</a:t>
            </a:r>
          </a:p>
          <a:p>
            <a:r>
              <a:rPr lang="en-US" dirty="0" smtClean="0"/>
              <a:t>Complex scheduling policies are not always the best solution (CATS vs CPATH)</a:t>
            </a:r>
          </a:p>
          <a:p>
            <a:r>
              <a:rPr lang="en-US" dirty="0" smtClean="0"/>
              <a:t>The shape of the TDG of every application is a critical characteristic to performance and scheduling</a:t>
            </a:r>
          </a:p>
          <a:p>
            <a:r>
              <a:rPr lang="en-US" dirty="0" smtClean="0"/>
              <a:t>Task creation is a very important overhead that should be studied and accelerated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4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24"/>
    </mc:Choice>
    <mc:Fallback>
      <p:transition spd="slow" advTm="90624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Adapt current schedulers to systems with three (or more) levels of asymmetry</a:t>
            </a:r>
          </a:p>
          <a:p>
            <a:r>
              <a:rPr lang="en-US" dirty="0" smtClean="0"/>
              <a:t>Provide a super-scheduler that adapts the appropriate scheduling policy according to application’s characteristics</a:t>
            </a:r>
          </a:p>
          <a:p>
            <a:r>
              <a:rPr lang="en-US" dirty="0" smtClean="0"/>
              <a:t>Combine </a:t>
            </a:r>
            <a:r>
              <a:rPr lang="en-US" dirty="0" err="1" smtClean="0"/>
              <a:t>TaskGenX</a:t>
            </a:r>
            <a:r>
              <a:rPr lang="en-US" dirty="0" smtClean="0"/>
              <a:t> with </a:t>
            </a:r>
            <a:r>
              <a:rPr lang="en-US" dirty="0" err="1" smtClean="0"/>
              <a:t>asymmety</a:t>
            </a:r>
            <a:r>
              <a:rPr lang="en-US" dirty="0" smtClean="0"/>
              <a:t>-aware schedulers*</a:t>
            </a:r>
          </a:p>
          <a:p>
            <a:r>
              <a:rPr lang="en-US" dirty="0" smtClean="0"/>
              <a:t>Hardware design of task generation accelerator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84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4288" y="5877272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rbel" panose="020B0503020204020204" pitchFamily="34" charset="0"/>
              </a:rPr>
              <a:t>*work in progress</a:t>
            </a:r>
            <a:endParaRPr lang="en-US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75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17"/>
    </mc:Choice>
    <mc:Fallback>
      <p:transition spd="slow" advTm="108317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58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Exploiting Asymmetric Multi-Core Systems with Flexible System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34072"/>
            <a:ext cx="6400800" cy="357524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Kallia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Chronaki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Thesis Advisors: </a:t>
            </a:r>
            <a:b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Rosa M.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Badia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Marc Casas</a:t>
            </a:r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July 2018</a:t>
            </a:r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PhD Thesis Defense 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6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8"/>
    </mc:Choice>
    <mc:Fallback>
      <p:transition spd="slow" advTm="9218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up slides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94DE8DF3-4F89-40C6-B463-3CA4ED9F33D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8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"/>
    </mc:Choice>
    <mc:Fallback>
      <p:transition spd="slow" advTm="37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Asymmetric Multi-Core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87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46" y="1412776"/>
            <a:ext cx="872352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99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992522"/>
              </p:ext>
            </p:extLst>
          </p:nvPr>
        </p:nvGraphicFramePr>
        <p:xfrm>
          <a:off x="2483768" y="1700808"/>
          <a:ext cx="3810482" cy="3426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411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Contributions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317367"/>
              </p:ext>
            </p:extLst>
          </p:nvPr>
        </p:nvGraphicFramePr>
        <p:xfrm>
          <a:off x="457200" y="1600200"/>
          <a:ext cx="8229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576"/>
                <a:gridCol w="1193264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TPDS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PARSEC</a:t>
                      </a:r>
                      <a:r>
                        <a:rPr lang="en-US" baseline="0" dirty="0" smtClean="0"/>
                        <a:t> JPDC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Under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PARSEC PACT</a:t>
                      </a:r>
                      <a:r>
                        <a:rPr lang="en-US" baseline="0" dirty="0" smtClean="0"/>
                        <a:t> poster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1313-0E7F-4A0B-849D-91F2116921C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Extensive study of scheduling on Asymmetric Systems</a:t>
            </a:r>
          </a:p>
          <a:p>
            <a:r>
              <a:rPr lang="en-US" dirty="0" smtClean="0"/>
              <a:t>Three asymmetry-aware scheduling techniques for task-based programming models</a:t>
            </a:r>
          </a:p>
          <a:p>
            <a:r>
              <a:rPr lang="en-US" dirty="0" smtClean="0"/>
              <a:t>A HW-SW proposal to improve performance of task-based programming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6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79"/>
    </mc:Choice>
    <mc:Fallback>
      <p:transition spd="slow" advTm="59479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94DE8DF3-4F89-40C6-B463-3CA4ED9F33D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6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2987824" y="2767107"/>
            <a:ext cx="5688632" cy="1171477"/>
            <a:chOff x="3826282" y="2767107"/>
            <a:chExt cx="4235625" cy="1171477"/>
          </a:xfrm>
        </p:grpSpPr>
        <p:grpSp>
          <p:nvGrpSpPr>
            <p:cNvPr id="96" name="Group 95"/>
            <p:cNvGrpSpPr/>
            <p:nvPr/>
          </p:nvGrpSpPr>
          <p:grpSpPr>
            <a:xfrm>
              <a:off x="3826282" y="2767107"/>
              <a:ext cx="4235625" cy="1163956"/>
              <a:chOff x="4653192" y="3798694"/>
              <a:chExt cx="4235625" cy="1163956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4653192" y="3798694"/>
                <a:ext cx="4216446" cy="5400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Non-critical queue</a:t>
                </a:r>
                <a:endParaRPr lang="en-US" sz="16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4672371" y="4422650"/>
                <a:ext cx="4216446" cy="5400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Critical queue</a:t>
                </a:r>
                <a:endParaRPr lang="en-US" sz="1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 flipV="1">
                <a:off x="6102939" y="3812517"/>
                <a:ext cx="0" cy="540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Connector 96"/>
            <p:cNvCxnSpPr/>
            <p:nvPr/>
          </p:nvCxnSpPr>
          <p:spPr>
            <a:xfrm flipV="1">
              <a:off x="5273901" y="3398584"/>
              <a:ext cx="0" cy="540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534" y="274638"/>
            <a:ext cx="6612266" cy="1143000"/>
          </a:xfrm>
        </p:spPr>
        <p:txBody>
          <a:bodyPr/>
          <a:lstStyle/>
          <a:p>
            <a:r>
              <a:rPr lang="en-US" dirty="0" smtClean="0"/>
              <a:t>Task Submission (CATS)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91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52000" y="404664"/>
            <a:ext cx="1843311" cy="886287"/>
            <a:chOff x="352425" y="1400175"/>
            <a:chExt cx="8439150" cy="405765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1400175"/>
              <a:ext cx="8439150" cy="405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ounded Rectangle 8"/>
            <p:cNvSpPr/>
            <p:nvPr/>
          </p:nvSpPr>
          <p:spPr>
            <a:xfrm>
              <a:off x="2734844" y="1400175"/>
              <a:ext cx="3962345" cy="4057650"/>
            </a:xfrm>
            <a:prstGeom prst="roundRect">
              <a:avLst>
                <a:gd name="adj" fmla="val 400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079915"/>
              </p:ext>
            </p:extLst>
          </p:nvPr>
        </p:nvGraphicFramePr>
        <p:xfrm>
          <a:off x="107504" y="5029160"/>
          <a:ext cx="846094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09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Conditions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1.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&gt; </a:t>
                      </a:r>
                      <a:r>
                        <a:rPr lang="en-US" sz="2200" baseline="0" dirty="0" err="1" smtClean="0"/>
                        <a:t>maxPriority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2.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== </a:t>
                      </a:r>
                      <a:r>
                        <a:rPr lang="en-US" sz="2200" b="1" baseline="0" dirty="0" smtClean="0"/>
                        <a:t>maxPriority-1</a:t>
                      </a:r>
                      <a:r>
                        <a:rPr lang="en-US" sz="2200" baseline="0" dirty="0" smtClean="0"/>
                        <a:t> &amp;&amp; current </a:t>
                      </a:r>
                      <a:r>
                        <a:rPr lang="es-ES" sz="2200" dirty="0" smtClean="0"/>
                        <a:t>∈ </a:t>
                      </a:r>
                      <a:r>
                        <a:rPr lang="es-ES" sz="2200" dirty="0" err="1" smtClean="0"/>
                        <a:t>maxTaskSucc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443603" y="1632330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5873" y="148858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05281" y="141091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2018596" y="160757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1520" y="205446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17" name="Straight Arrow Connector 16"/>
          <p:cNvCxnSpPr>
            <a:stCxn id="38" idx="3"/>
            <a:endCxn id="45" idx="7"/>
          </p:cNvCxnSpPr>
          <p:nvPr/>
        </p:nvCxnSpPr>
        <p:spPr>
          <a:xfrm flipH="1">
            <a:off x="798348" y="1894298"/>
            <a:ext cx="438469" cy="32093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156320" y="2280344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207286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38" idx="4"/>
            <a:endCxn id="18" idx="0"/>
          </p:cNvCxnSpPr>
          <p:nvPr/>
        </p:nvCxnSpPr>
        <p:spPr>
          <a:xfrm flipH="1">
            <a:off x="1324278" y="1943492"/>
            <a:ext cx="31303" cy="3368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065373" y="2183745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63688" y="2121699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23" name="Straight Arrow Connector 22"/>
          <p:cNvCxnSpPr>
            <a:stCxn id="38" idx="5"/>
            <a:endCxn id="21" idx="1"/>
          </p:cNvCxnSpPr>
          <p:nvPr/>
        </p:nvCxnSpPr>
        <p:spPr>
          <a:xfrm>
            <a:off x="1474344" y="1894298"/>
            <a:ext cx="640223" cy="3386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7316" y="285107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cxnSp>
        <p:nvCxnSpPr>
          <p:cNvPr id="25" name="Straight Arrow Connector 24"/>
          <p:cNvCxnSpPr>
            <a:stCxn id="45" idx="4"/>
            <a:endCxn id="46" idx="0"/>
          </p:cNvCxnSpPr>
          <p:nvPr/>
        </p:nvCxnSpPr>
        <p:spPr>
          <a:xfrm flipH="1">
            <a:off x="563494" y="2501951"/>
            <a:ext cx="116091" cy="5651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235874" y="287519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7289" y="2625755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cxnSp>
        <p:nvCxnSpPr>
          <p:cNvPr id="28" name="Straight Arrow Connector 27"/>
          <p:cNvCxnSpPr>
            <a:stCxn id="18" idx="4"/>
            <a:endCxn id="26" idx="0"/>
          </p:cNvCxnSpPr>
          <p:nvPr/>
        </p:nvCxnSpPr>
        <p:spPr>
          <a:xfrm>
            <a:off x="1324278" y="2616259"/>
            <a:ext cx="79554" cy="2589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252091" y="461619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9592" y="4569971"/>
            <a:ext cx="52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1787813" y="4147215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68359" y="4075207"/>
            <a:ext cx="48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1643797" y="3307244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97369" y="305780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1520" y="3715167"/>
            <a:ext cx="43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36" name="Oval 35"/>
          <p:cNvSpPr/>
          <p:nvPr/>
        </p:nvSpPr>
        <p:spPr>
          <a:xfrm>
            <a:off x="2081923" y="367071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15921" y="3427135"/>
            <a:ext cx="53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187623" y="160757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26" idx="5"/>
            <a:endCxn id="33" idx="1"/>
          </p:cNvCxnSpPr>
          <p:nvPr/>
        </p:nvCxnSpPr>
        <p:spPr>
          <a:xfrm>
            <a:off x="1522595" y="3161917"/>
            <a:ext cx="170396" cy="1945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3" idx="5"/>
            <a:endCxn id="36" idx="1"/>
          </p:cNvCxnSpPr>
          <p:nvPr/>
        </p:nvCxnSpPr>
        <p:spPr>
          <a:xfrm>
            <a:off x="1930518" y="3593965"/>
            <a:ext cx="200599" cy="1259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6" idx="4"/>
            <a:endCxn id="47" idx="0"/>
          </p:cNvCxnSpPr>
          <p:nvPr/>
        </p:nvCxnSpPr>
        <p:spPr>
          <a:xfrm>
            <a:off x="563494" y="3403010"/>
            <a:ext cx="216024" cy="4802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4"/>
            <a:endCxn id="31" idx="7"/>
          </p:cNvCxnSpPr>
          <p:nvPr/>
        </p:nvCxnSpPr>
        <p:spPr>
          <a:xfrm flipH="1">
            <a:off x="2074534" y="4006628"/>
            <a:ext cx="175347" cy="18978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7" idx="4"/>
            <a:endCxn id="29" idx="1"/>
          </p:cNvCxnSpPr>
          <p:nvPr/>
        </p:nvCxnSpPr>
        <p:spPr>
          <a:xfrm>
            <a:off x="779518" y="4219223"/>
            <a:ext cx="521767" cy="4461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  <a:endCxn id="29" idx="7"/>
          </p:cNvCxnSpPr>
          <p:nvPr/>
        </p:nvCxnSpPr>
        <p:spPr>
          <a:xfrm flipH="1">
            <a:off x="1538812" y="4433936"/>
            <a:ext cx="298195" cy="2314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11627" y="216603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395536" y="3067095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11560" y="3883308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82427" y="1503353"/>
            <a:ext cx="1498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maxPriority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139952" y="2079353"/>
            <a:ext cx="1640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maxTaskSucc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52" name="Rectangle 51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3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54" name="Straight Arrow Connector 53"/>
          <p:cNvCxnSpPr>
            <a:stCxn id="38" idx="5"/>
          </p:cNvCxnSpPr>
          <p:nvPr/>
        </p:nvCxnSpPr>
        <p:spPr>
          <a:xfrm>
            <a:off x="1474344" y="1894298"/>
            <a:ext cx="846244" cy="18208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6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4, 5, 6, 10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8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10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191960" y="1503353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4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12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13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191960" y="2079353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{ 9 }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514438" y="5364675"/>
            <a:ext cx="594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sym typeface="Wingdings"/>
              </a:rPr>
              <a:t>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532440" y="536450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sym typeface="Wingdings"/>
              </a:rPr>
              <a:t>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32440" y="5805264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sym typeface="Wingdings"/>
              </a:rPr>
              <a:t>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532440" y="5805264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  <a:sym typeface="Wingdings"/>
              </a:rPr>
              <a:t></a:t>
            </a:r>
            <a:endParaRPr lang="en-US" sz="3200" dirty="0"/>
          </a:p>
        </p:txBody>
      </p:sp>
      <p:sp>
        <p:nvSpPr>
          <p:cNvPr id="69" name="TextBox 68"/>
          <p:cNvSpPr txBox="1"/>
          <p:nvPr/>
        </p:nvSpPr>
        <p:spPr>
          <a:xfrm>
            <a:off x="1797368" y="146678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67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0.27135 0.06111 L 0.39531 0.09815 L 0.50017 0.12292 L 0.51198 0.1838 " pathEditMode="relative" rAng="0" ptsTypes="AAAAA">
                                      <p:cBhvr>
                                        <p:cTn id="6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9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7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59259E-6 L 0.10556 0.11713 L 0.16823 0.28727 L 0.28368 0.35532 L 0.38525 0.33703 L 0.43056 0.27222 " pathEditMode="relative" rAng="0" ptsTypes="AAAAAA">
                                      <p:cBhvr>
                                        <p:cTn id="19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8" y="1775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12431 0.04305 L 0.31927 0.08078 L 0.3717 0.14722 L 0.38698 0.18727 " pathEditMode="relative" rAng="0" ptsTypes="AAAAA">
                                      <p:cBhvr>
                                        <p:cTn id="48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40" y="93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"/>
                            </p:stCondLst>
                            <p:childTnLst>
                              <p:par>
                                <p:cTn id="5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7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26822 0.09977 L 0.59878 0.10579 " pathEditMode="relative" rAng="0" ptsTypes="AAA">
                                      <p:cBhvr>
                                        <p:cTn id="61" dur="1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48" y="527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"/>
                            </p:stCondLst>
                            <p:childTnLst>
                              <p:par>
                                <p:cTn id="6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70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12031 0.12291 L 0.26354 0.16296 L 0.47327 0.17314 " pathEditMode="relative" rAng="0" ptsTypes="AAAA">
                                      <p:cBhvr>
                                        <p:cTn id="72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63" y="865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7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14844 0.02662 L 0.46024 0.03518 L 0.47622 0.10324 " pathEditMode="relative" rAng="0" ptsTypes="AAAA">
                                      <p:cBhvr>
                                        <p:cTn id="95" dur="1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2" y="5162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"/>
                            </p:stCondLst>
                            <p:childTnLst>
                              <p:par>
                                <p:cTn id="10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7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1482 L 0.29167 -0.01667 L 0.35712 -0.04445 L 0.46198 -0.0463 L 0.57761 -0.04445 L 0.69306 -0.04537 L 0.70608 -0.02755 " pathEditMode="relative" rAng="0" ptsTypes="AAAAAAA">
                                      <p:cBhvr>
                                        <p:cTn id="108" dur="1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5" y="-157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70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3403 L 0.11736 0.08495 L 0.20261 0.10694 L 0.31493 0.12338 L 0.41997 0.12338 L 0.4941 0.10463 L 0.504 0.08681 " pathEditMode="relative" rAng="0" ptsTypes="AAAAAAA">
                                      <p:cBhvr>
                                        <p:cTn id="119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91" y="4468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"/>
                            </p:stCondLst>
                            <p:childTnLst>
                              <p:par>
                                <p:cTn id="12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7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2338 L 0.11406 0.03056 L 0.20069 0.03218 L 0.32205 0.03403 L 0.39358 0.03172 L 0.44983 0.02871 L 0.49879 0.02477 " pathEditMode="relative" rAng="0" ptsTypes="AAAAAAA">
                                      <p:cBhvr>
                                        <p:cTn id="142" dur="1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53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00"/>
                            </p:stCondLst>
                            <p:childTnLst>
                              <p:par>
                                <p:cTn id="14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9" dur="7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116 L 0.10642 0.09352 L 0.25833 0.07709 L 0.37465 0.07361 L 0.44739 0.05232 L 0.49809 0.01296 L 0.48819 -0.0294 " pathEditMode="relative" rAng="0" ptsTypes="AAAAAAA">
                                      <p:cBhvr>
                                        <p:cTn id="161" dur="1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307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00"/>
                            </p:stCondLst>
                            <p:childTnLst>
                              <p:par>
                                <p:cTn id="16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7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10938 -0.01713 L 0.16719 -0.07708 L 0.2474 -0.08681 L 0.42848 -0.10347 L 0.52466 -0.10208 L 0.64236 -0.09213 L 0.68559 -0.11042 L 0.72969 -0.14444 " pathEditMode="relative" rAng="0" ptsTypes="AAAAAAAAA">
                                      <p:cBhvr>
                                        <p:cTn id="180" dur="1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76" y="-7222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300"/>
                            </p:stCondLst>
                            <p:childTnLst>
                              <p:par>
                                <p:cTn id="19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3" dur="700" fill="hold"/>
                                        <p:tgtEl>
                                          <p:spTgt spid="4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0069 L 0.09722 0.02569 L 0.26528 0.03819 L 0.47917 -0.01181 L 0.56042 -0.09908 " pathEditMode="relative" rAng="0" ptsTypes="AAAAA">
                                      <p:cBhvr>
                                        <p:cTn id="197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21" y="-3125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300"/>
                            </p:stCondLst>
                            <p:childTnLst>
                              <p:par>
                                <p:cTn id="20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8" dur="7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22344 -0.00995 L 0.36215 -0.05208 L 0.43489 -0.09421 L 0.58871 -0.09837 L 0.65972 -0.16736 " pathEditMode="relative" rAng="0" ptsTypes="AAAAAA">
                                      <p:cBhvr>
                                        <p:cTn id="220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86" y="-838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7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4" grpId="0"/>
      <p:bldP spid="15" grpId="0" animBg="1"/>
      <p:bldP spid="15" grpId="1" animBg="1"/>
      <p:bldP spid="16" grpId="0"/>
      <p:bldP spid="18" grpId="0" animBg="1"/>
      <p:bldP spid="18" grpId="1" animBg="1"/>
      <p:bldP spid="19" grpId="0"/>
      <p:bldP spid="21" grpId="0" animBg="1"/>
      <p:bldP spid="21" grpId="1" animBg="1"/>
      <p:bldP spid="22" grpId="0"/>
      <p:bldP spid="24" grpId="0"/>
      <p:bldP spid="26" grpId="0" animBg="1"/>
      <p:bldP spid="26" grpId="1" animBg="1"/>
      <p:bldP spid="27" grpId="0"/>
      <p:bldP spid="29" grpId="0" animBg="1"/>
      <p:bldP spid="29" grpId="1" animBg="1"/>
      <p:bldP spid="30" grpId="0"/>
      <p:bldP spid="31" grpId="0" animBg="1"/>
      <p:bldP spid="31" grpId="1" animBg="1"/>
      <p:bldP spid="32" grpId="0"/>
      <p:bldP spid="33" grpId="0" animBg="1"/>
      <p:bldP spid="33" grpId="1" animBg="1"/>
      <p:bldP spid="34" grpId="0"/>
      <p:bldP spid="35" grpId="0"/>
      <p:bldP spid="36" grpId="0" animBg="1"/>
      <p:bldP spid="36" grpId="1" animBg="1"/>
      <p:bldP spid="37" grpId="0"/>
      <p:bldP spid="38" grpId="0" animBg="1"/>
      <p:bldP spid="38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9" grpId="0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9" grpId="0" animBg="1"/>
      <p:bldP spid="59" grpId="1" animBg="1"/>
      <p:bldP spid="60" grpId="0" animBg="1"/>
      <p:bldP spid="60" grpId="1" animBg="1"/>
      <p:bldP spid="60" grpId="2" animBg="1"/>
      <p:bldP spid="61" grpId="0" animBg="1"/>
      <p:bldP spid="61" grpId="1" animBg="1"/>
      <p:bldP spid="62" grpId="0" animBg="1"/>
      <p:bldP spid="63" grpId="0" animBg="1"/>
      <p:bldP spid="64" grpId="0" animBg="1"/>
      <p:bldP spid="64" grpId="1" animBg="1"/>
      <p:bldP spid="65" grpId="0"/>
      <p:bldP spid="65" grpId="1"/>
      <p:bldP spid="66" grpId="0"/>
      <p:bldP spid="66" grpId="1"/>
      <p:bldP spid="66" grpId="2"/>
      <p:bldP spid="66" grpId="3"/>
      <p:bldP spid="67" grpId="0"/>
      <p:bldP spid="67" grpId="1"/>
      <p:bldP spid="67" grpId="2"/>
      <p:bldP spid="67" grpId="3"/>
      <p:bldP spid="67" grpId="4"/>
      <p:bldP spid="67" grpId="5"/>
      <p:bldP spid="68" grpId="0"/>
      <p:bldP spid="68" grpId="1"/>
      <p:bldP spid="68" grpId="2"/>
      <p:bldP spid="68" grpId="3"/>
      <p:bldP spid="68" grpId="4"/>
      <p:bldP spid="6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Integral Histogram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92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585961"/>
              </p:ext>
            </p:extLst>
          </p:nvPr>
        </p:nvGraphicFramePr>
        <p:xfrm>
          <a:off x="251520" y="4293096"/>
          <a:ext cx="441959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682"/>
                <a:gridCol w="817566"/>
                <a:gridCol w="1152128"/>
                <a:gridCol w="1035223"/>
              </a:tblGrid>
              <a:tr h="524638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Kernel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#Tasks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Measured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Perf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. 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% Critical tasks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08610">
                <a:tc>
                  <a:txBody>
                    <a:bodyPr/>
                    <a:lstStyle/>
                    <a:p>
                      <a:r>
                        <a:rPr lang="en-US" sz="1600" b="1" dirty="0" err="1" smtClean="0"/>
                        <a:t>Cholesky</a:t>
                      </a:r>
                      <a:r>
                        <a:rPr lang="en-US" sz="1600" b="1" dirty="0" smtClean="0"/>
                        <a:t> 8x8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120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2.23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17.5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3385">
                <a:tc>
                  <a:txBody>
                    <a:bodyPr/>
                    <a:lstStyle/>
                    <a:p>
                      <a:r>
                        <a:rPr lang="en-US" sz="1600" b="1" dirty="0" err="1" smtClean="0"/>
                        <a:t>Cholesky</a:t>
                      </a:r>
                      <a:r>
                        <a:rPr lang="en-US" sz="1600" b="1" dirty="0" smtClean="0"/>
                        <a:t> 16x16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816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5.5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4638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Integral Histogram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2048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1.71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7.3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600201"/>
            <a:ext cx="3538736" cy="2908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Improvement up to 15%</a:t>
            </a:r>
            <a:endParaRPr lang="es-ES" sz="22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sz="2200" b="1" dirty="0" smtClean="0">
                <a:solidFill>
                  <a:schemeClr val="accent1">
                    <a:lumMod val="50000"/>
                  </a:schemeClr>
                </a:solidFill>
              </a:rPr>
              <a:t>SS FLEX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is the winner!</a:t>
            </a:r>
          </a:p>
          <a:p>
            <a:pPr lvl="1"/>
            <a:r>
              <a:rPr lang="es-ES" sz="2000" dirty="0" smtClean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few</a:t>
            </a:r>
            <a:r>
              <a:rPr lang="es-E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exceptions</a:t>
            </a:r>
            <a:r>
              <a:rPr lang="es-E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unbalanced</a:t>
            </a:r>
            <a:r>
              <a:rPr lang="es-E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systems</a:t>
            </a:r>
            <a:r>
              <a:rPr lang="es-ES" sz="2000" dirty="0" smtClean="0">
                <a:solidFill>
                  <a:schemeClr val="accent1">
                    <a:lumMod val="50000"/>
                  </a:schemeClr>
                </a:solidFill>
              </a:rPr>
              <a:t> (4little – 1big)</a:t>
            </a:r>
          </a:p>
          <a:p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CATS</a:t>
            </a:r>
            <a:r>
              <a:rPr lang="es-ES" sz="22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improves</a:t>
            </a:r>
            <a:r>
              <a:rPr lang="es-ES" sz="22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according</a:t>
            </a:r>
            <a:r>
              <a:rPr lang="es-ES" sz="22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sz="22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critical</a:t>
            </a:r>
            <a:r>
              <a:rPr lang="es-ES" sz="22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tasks</a:t>
            </a:r>
            <a:r>
              <a:rPr lang="es-ES" sz="2200" dirty="0" smtClean="0">
                <a:solidFill>
                  <a:schemeClr val="accent1">
                    <a:lumMod val="50000"/>
                  </a:schemeClr>
                </a:solidFill>
              </a:rPr>
              <a:t> %</a:t>
            </a:r>
            <a:endParaRPr lang="es-ES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598595"/>
              </p:ext>
            </p:extLst>
          </p:nvPr>
        </p:nvGraphicFramePr>
        <p:xfrm>
          <a:off x="4033583" y="1595645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86918"/>
              </p:ext>
            </p:extLst>
          </p:nvPr>
        </p:nvGraphicFramePr>
        <p:xfrm>
          <a:off x="4003211" y="1594251"/>
          <a:ext cx="4366298" cy="160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8122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448142"/>
              </p:ext>
            </p:extLst>
          </p:nvPr>
        </p:nvGraphicFramePr>
        <p:xfrm>
          <a:off x="4063178" y="3789040"/>
          <a:ext cx="5080822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4865955"/>
              </p:ext>
            </p:extLst>
          </p:nvPr>
        </p:nvGraphicFramePr>
        <p:xfrm>
          <a:off x="8741019" y="1412776"/>
          <a:ext cx="402981" cy="460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Double precision benchmarks: </a:t>
            </a:r>
            <a:br>
              <a:rPr lang="en-US" dirty="0" smtClean="0"/>
            </a:br>
            <a:r>
              <a:rPr lang="en-US" dirty="0" smtClean="0"/>
              <a:t>QR and Heat Diffusion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23328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Improvement up to 20%</a:t>
            </a:r>
          </a:p>
          <a:p>
            <a:r>
              <a:rPr lang="en-US" sz="2400" b="1" dirty="0" smtClean="0"/>
              <a:t>SS FLEX</a:t>
            </a:r>
            <a:r>
              <a:rPr lang="en-US" sz="2400" dirty="0" smtClean="0"/>
              <a:t> is the winner</a:t>
            </a:r>
          </a:p>
          <a:p>
            <a:r>
              <a:rPr lang="en-US" sz="2400" b="1" dirty="0" smtClean="0"/>
              <a:t>Heat</a:t>
            </a:r>
            <a:r>
              <a:rPr lang="en-US" sz="2400" dirty="0" smtClean="0"/>
              <a:t> – higher improvement for balanced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97479"/>
            <a:ext cx="2133600" cy="365125"/>
          </a:xfrm>
        </p:spPr>
        <p:txBody>
          <a:bodyPr/>
          <a:lstStyle/>
          <a:p>
            <a:fld id="{94DE8DF3-4F89-40C6-B463-3CA4ED9F33D2}" type="slidenum">
              <a:rPr lang="en-US" smtClean="0"/>
              <a:t>93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124149"/>
              </p:ext>
            </p:extLst>
          </p:nvPr>
        </p:nvGraphicFramePr>
        <p:xfrm>
          <a:off x="251519" y="4237832"/>
          <a:ext cx="3744417" cy="182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181"/>
                <a:gridCol w="760701"/>
                <a:gridCol w="1479535"/>
              </a:tblGrid>
              <a:tr h="58054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Kernel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1185" marR="101185" marT="50592" marB="505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#Tasks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1185" marR="101185" marT="50592" marB="505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Measured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Perf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. Ratio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1185" marR="101185" marT="50592" marB="505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1498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QR</a:t>
                      </a:r>
                    </a:p>
                  </a:txBody>
                  <a:tcPr marL="101185" marR="101185" marT="50592" marB="505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1496</a:t>
                      </a:r>
                      <a:endParaRPr lang="en-US" sz="2000" dirty="0"/>
                    </a:p>
                  </a:txBody>
                  <a:tcPr marL="101185" marR="101185" marT="50592" marB="505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4.26</a:t>
                      </a:r>
                      <a:endParaRPr lang="en-US" sz="2000" dirty="0"/>
                    </a:p>
                  </a:txBody>
                  <a:tcPr marL="101185" marR="101185" marT="50592" marB="505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73379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Heat diffusion</a:t>
                      </a:r>
                      <a:endParaRPr lang="en-US" sz="2000" b="1" dirty="0"/>
                    </a:p>
                  </a:txBody>
                  <a:tcPr marL="101185" marR="101185" marT="50592" marB="505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5124</a:t>
                      </a:r>
                      <a:endParaRPr lang="en-US" sz="2000" dirty="0"/>
                    </a:p>
                  </a:txBody>
                  <a:tcPr marL="101185" marR="101185" marT="50592" marB="505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2.83</a:t>
                      </a:r>
                      <a:endParaRPr lang="en-US" sz="2000" dirty="0"/>
                    </a:p>
                  </a:txBody>
                  <a:tcPr marL="101185" marR="101185" marT="50592" marB="505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334197"/>
              </p:ext>
            </p:extLst>
          </p:nvPr>
        </p:nvGraphicFramePr>
        <p:xfrm>
          <a:off x="4077432" y="1412776"/>
          <a:ext cx="502391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667100"/>
              </p:ext>
            </p:extLst>
          </p:nvPr>
        </p:nvGraphicFramePr>
        <p:xfrm>
          <a:off x="4067944" y="1399639"/>
          <a:ext cx="4402666" cy="160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Content Placeholder 9"/>
          <p:cNvSpPr txBox="1">
            <a:spLocks/>
          </p:cNvSpPr>
          <p:nvPr/>
        </p:nvSpPr>
        <p:spPr>
          <a:xfrm>
            <a:off x="4697557" y="1628800"/>
            <a:ext cx="792311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</a:rPr>
              <a:t>QR</a:t>
            </a:r>
          </a:p>
          <a:p>
            <a:pPr lvl="2"/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4724982" y="4000627"/>
            <a:ext cx="1080120" cy="43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Heat</a:t>
            </a:r>
          </a:p>
          <a:p>
            <a:pPr lvl="2"/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771547"/>
              </p:ext>
            </p:extLst>
          </p:nvPr>
        </p:nvGraphicFramePr>
        <p:xfrm>
          <a:off x="3851920" y="1412776"/>
          <a:ext cx="402981" cy="460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00349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Cost Distributions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94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729922"/>
              </p:ext>
            </p:extLst>
          </p:nvPr>
        </p:nvGraphicFramePr>
        <p:xfrm>
          <a:off x="827584" y="1163985"/>
          <a:ext cx="2520279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317201"/>
              </p:ext>
            </p:extLst>
          </p:nvPr>
        </p:nvGraphicFramePr>
        <p:xfrm>
          <a:off x="3331086" y="1163985"/>
          <a:ext cx="2609066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22863"/>
              </p:ext>
            </p:extLst>
          </p:nvPr>
        </p:nvGraphicFramePr>
        <p:xfrm>
          <a:off x="6263984" y="1163985"/>
          <a:ext cx="252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2200553"/>
              </p:ext>
            </p:extLst>
          </p:nvPr>
        </p:nvGraphicFramePr>
        <p:xfrm>
          <a:off x="643026" y="3745607"/>
          <a:ext cx="2736304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115436"/>
              </p:ext>
            </p:extLst>
          </p:nvPr>
        </p:nvGraphicFramePr>
        <p:xfrm>
          <a:off x="3419872" y="3745607"/>
          <a:ext cx="252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7569191"/>
              </p:ext>
            </p:extLst>
          </p:nvPr>
        </p:nvGraphicFramePr>
        <p:xfrm>
          <a:off x="6012160" y="3745607"/>
          <a:ext cx="2808312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251100"/>
              </p:ext>
            </p:extLst>
          </p:nvPr>
        </p:nvGraphicFramePr>
        <p:xfrm>
          <a:off x="251520" y="1484784"/>
          <a:ext cx="330973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064819"/>
              </p:ext>
            </p:extLst>
          </p:nvPr>
        </p:nvGraphicFramePr>
        <p:xfrm>
          <a:off x="899592" y="6121871"/>
          <a:ext cx="7848872" cy="288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58231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/>
          <a:lstStyle/>
          <a:p>
            <a:r>
              <a:rPr lang="en-US" dirty="0" err="1" smtClean="0"/>
              <a:t>TaskSim</a:t>
            </a:r>
            <a:r>
              <a:rPr lang="en-US" dirty="0" smtClean="0"/>
              <a:t> trace-driven simulator</a:t>
            </a:r>
          </a:p>
          <a:p>
            <a:r>
              <a:rPr lang="en-US" dirty="0" smtClean="0"/>
              <a:t>The benefits of CATS and HYBRID increase as we increase the number of cores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95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356569"/>
              </p:ext>
            </p:extLst>
          </p:nvPr>
        </p:nvGraphicFramePr>
        <p:xfrm>
          <a:off x="179512" y="1340768"/>
          <a:ext cx="8856984" cy="266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4254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TaskGenX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94DE8DF3-4F89-40C6-B463-3CA4ED9F33D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2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Accelerating Task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97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64728"/>
            <a:ext cx="5156493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43" y="1414373"/>
            <a:ext cx="5156491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0" y="3789040"/>
            <a:ext cx="9144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8870427" y="1414373"/>
            <a:ext cx="22053" cy="478417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405950" y="3947522"/>
            <a:ext cx="12340" cy="228520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-Right Arrow 14"/>
          <p:cNvSpPr/>
          <p:nvPr/>
        </p:nvSpPr>
        <p:spPr>
          <a:xfrm>
            <a:off x="7447015" y="5711050"/>
            <a:ext cx="1434438" cy="526262"/>
          </a:xfrm>
          <a:prstGeom prst="leftRightArrow">
            <a:avLst>
              <a:gd name="adj1" fmla="val 45145"/>
              <a:gd name="adj2" fmla="val 19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</a:rPr>
              <a:t>Improvement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493934" y="2180495"/>
            <a:ext cx="1936846" cy="2589625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008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Fast Task Generation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sym typeface="Wingdings"/>
              </a:rPr>
              <a:t></a:t>
            </a:r>
            <a:r>
              <a:rPr lang="en-US" sz="20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 Improved Scheduling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4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TaskGenX</a:t>
            </a:r>
            <a:r>
              <a:rPr lang="en-US" dirty="0"/>
              <a:t> Runtime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98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42361" y="1387296"/>
            <a:ext cx="5029200" cy="117760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compiler translates the task1 invocation to </a:t>
            </a:r>
            <a:r>
              <a:rPr lang="en-US" dirty="0" err="1" smtClean="0"/>
              <a:t>createTask</a:t>
            </a:r>
            <a:r>
              <a:rPr lang="en-US" dirty="0" smtClean="0"/>
              <a:t> call</a:t>
            </a:r>
          </a:p>
          <a:p>
            <a:r>
              <a:rPr lang="en-US" dirty="0" smtClean="0"/>
              <a:t>Instead of creating the task, </a:t>
            </a:r>
            <a:r>
              <a:rPr lang="en-US" dirty="0" err="1" smtClean="0"/>
              <a:t>TaskGenX</a:t>
            </a:r>
            <a:r>
              <a:rPr lang="en-US" dirty="0" smtClean="0"/>
              <a:t> inserts a work unit in the RRQ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11841"/>
              </p:ext>
            </p:extLst>
          </p:nvPr>
        </p:nvGraphicFramePr>
        <p:xfrm>
          <a:off x="4271998" y="1588770"/>
          <a:ext cx="3447062" cy="22402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3447062"/>
              </a:tblGrid>
              <a:tr h="224028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//Master and Worker threads loop:</a:t>
                      </a:r>
                      <a:endParaRPr lang="en-US" sz="1400" b="0" baseline="0" dirty="0" smtClean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while( </a:t>
                      </a:r>
                      <a:r>
                        <a:rPr lang="en-US" sz="1400" b="1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not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TASKQ.empty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) {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execute(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TASKQ.pop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);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  <a:p>
                      <a:endParaRPr lang="en-US" sz="1400" b="0" baseline="0" dirty="0" smtClean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400" dirty="0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//SRT loop: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while( </a:t>
                      </a:r>
                      <a:r>
                        <a:rPr lang="en-US" sz="1400" b="1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not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RRQ.empty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) {</a:t>
                      </a:r>
                      <a:b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work w =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RRQ.pop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execute( w );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0191" marR="80191" marT="40095" marB="400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17677"/>
              </p:ext>
            </p:extLst>
          </p:nvPr>
        </p:nvGraphicFramePr>
        <p:xfrm>
          <a:off x="9346105" y="2783205"/>
          <a:ext cx="3165122" cy="178707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3165122"/>
              </a:tblGrid>
              <a:tr h="1584960">
                <a:tc>
                  <a:txBody>
                    <a:bodyPr/>
                    <a:lstStyle/>
                    <a:p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{ </a:t>
                      </a:r>
                      <a:b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…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createTask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(task1,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j);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…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waitUntilAllTasksDone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return 0;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b="0" dirty="0" smtClean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4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0191" marR="80191" marT="40095" marB="400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56768"/>
              </p:ext>
            </p:extLst>
          </p:nvPr>
        </p:nvGraphicFramePr>
        <p:xfrm>
          <a:off x="439138" y="1394460"/>
          <a:ext cx="3196758" cy="248013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3196758"/>
              </a:tblGrid>
              <a:tr h="2480134">
                <a:tc>
                  <a:txBody>
                    <a:bodyPr/>
                    <a:lstStyle/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</a:t>
                      </a:r>
                      <a:r>
                        <a:rPr lang="en-US" sz="1400" b="1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foo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x,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y) {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…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main() { </a:t>
                      </a:r>
                      <a:b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#pragma </a:t>
                      </a:r>
                      <a:r>
                        <a:rPr lang="en-US" sz="1400" dirty="0" err="1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omp</a:t>
                      </a:r>
                      <a:r>
                        <a:rPr lang="en-US" sz="1400" baseline="0" dirty="0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task in(</a:t>
                      </a:r>
                      <a:r>
                        <a:rPr lang="en-US" sz="1400" baseline="0" dirty="0" err="1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aseline="0" dirty="0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out(j)</a:t>
                      </a:r>
                      <a:endParaRPr lang="en-US" sz="1400" b="0" baseline="0" dirty="0" smtClean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400" b="1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foo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j);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…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#pragma </a:t>
                      </a:r>
                      <a:r>
                        <a:rPr lang="en-US" sz="1400" dirty="0" err="1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omp</a:t>
                      </a:r>
                      <a:r>
                        <a:rPr lang="en-US" sz="1400" baseline="0" dirty="0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taskwait</a:t>
                      </a:r>
                      <a:endParaRPr lang="en-US" sz="1400" b="0" baseline="0" dirty="0" smtClean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 0;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0191" marR="80191" marT="40095" marB="400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783432"/>
              </p:ext>
            </p:extLst>
          </p:nvPr>
        </p:nvGraphicFramePr>
        <p:xfrm>
          <a:off x="3776698" y="2529840"/>
          <a:ext cx="2616482" cy="35814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616482"/>
              </a:tblGrid>
              <a:tr h="358140">
                <a:tc>
                  <a:txBody>
                    <a:bodyPr/>
                    <a:lstStyle/>
                    <a:p>
                      <a:r>
                        <a:rPr lang="en-US" sz="1400" b="1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createTask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(foo,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j);</a:t>
                      </a:r>
                    </a:p>
                  </a:txBody>
                  <a:tcPr marL="80191" marR="80191" marT="40095" marB="400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" name="Curved Connector 11"/>
          <p:cNvCxnSpPr>
            <a:endCxn id="11" idx="1"/>
          </p:cNvCxnSpPr>
          <p:nvPr/>
        </p:nvCxnSpPr>
        <p:spPr>
          <a:xfrm flipV="1">
            <a:off x="1828800" y="2708910"/>
            <a:ext cx="1947898" cy="14859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75000"/>
              </a:schemeClr>
            </a:solidFill>
            <a:headEnd type="diamond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089921"/>
              </p:ext>
            </p:extLst>
          </p:nvPr>
        </p:nvGraphicFramePr>
        <p:xfrm>
          <a:off x="3756660" y="2931705"/>
          <a:ext cx="3162300" cy="946875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3162300"/>
              </a:tblGrid>
              <a:tr h="946875">
                <a:tc>
                  <a:txBody>
                    <a:bodyPr/>
                    <a:lstStyle/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createTask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(task1,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j) {</a:t>
                      </a: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work 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w(foo, </a:t>
                      </a:r>
                      <a:r>
                        <a:rPr lang="en-US" sz="1400" b="0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j);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b="1" baseline="0" dirty="0" err="1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RRQ.push</a:t>
                      </a:r>
                      <a:r>
                        <a:rPr lang="en-US" sz="1400" b="1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 w );</a:t>
                      </a:r>
                      <a:endParaRPr lang="en-US" sz="1400" b="0" baseline="0" dirty="0" smtClean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400" b="0" baseline="0" dirty="0" smtClean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b="0" dirty="0" smtClean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0191" marR="80191" marT="40095" marB="400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472440" y="4232592"/>
            <a:ext cx="8145780" cy="1970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 threads iterate over their loops that provide them the work/task to execute until the application is finished</a:t>
            </a:r>
          </a:p>
          <a:p>
            <a:r>
              <a:rPr lang="en-US" dirty="0" err="1"/>
              <a:t>TaskGenX</a:t>
            </a:r>
            <a:r>
              <a:rPr lang="en-US" dirty="0"/>
              <a:t> is implemented in Nanos++ runtime system[1] that serves as the </a:t>
            </a:r>
            <a:r>
              <a:rPr lang="en-US" dirty="0" err="1"/>
              <a:t>OpenMP</a:t>
            </a:r>
            <a:r>
              <a:rPr lang="en-US" dirty="0"/>
              <a:t> runtime</a:t>
            </a:r>
          </a:p>
          <a:p>
            <a:pPr marL="0" indent="0">
              <a:buNone/>
            </a:pPr>
            <a:r>
              <a:rPr lang="en-US" sz="1600" dirty="0" smtClean="0"/>
              <a:t>[</a:t>
            </a:r>
            <a:r>
              <a:rPr lang="en-US" sz="1600" dirty="0" smtClean="0"/>
              <a:t>1]Barcelona Supercomputing Center. </a:t>
            </a:r>
            <a:r>
              <a:rPr lang="en-US" sz="1600" dirty="0"/>
              <a:t>Nanos++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https://pm.bsc.es/nanox</a:t>
            </a:r>
            <a:endParaRPr lang="en-US" sz="16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15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1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information!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7528-964D-462C-86EF-742D936F4D18}" type="datetime1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K. Chronaki PhD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E8DF3-4F89-40C6-B463-3CA4ED9F33D2}" type="slidenum">
              <a:rPr lang="en-US" smtClean="0"/>
              <a:t>99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527685"/>
              </p:ext>
            </p:extLst>
          </p:nvPr>
        </p:nvGraphicFramePr>
        <p:xfrm>
          <a:off x="395536" y="1340768"/>
          <a:ext cx="8877600" cy="2995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0310222"/>
              </p:ext>
            </p:extLst>
          </p:nvPr>
        </p:nvGraphicFramePr>
        <p:xfrm>
          <a:off x="395536" y="3422451"/>
          <a:ext cx="8875796" cy="3064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562971"/>
              </p:ext>
            </p:extLst>
          </p:nvPr>
        </p:nvGraphicFramePr>
        <p:xfrm>
          <a:off x="0" y="1340768"/>
          <a:ext cx="402981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31640" y="3390553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Cholesky</a:t>
            </a:r>
            <a:r>
              <a:rPr lang="en-US" sz="1400" b="1" dirty="0" smtClean="0"/>
              <a:t> 8×8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3389064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Cholesky</a:t>
            </a:r>
            <a:r>
              <a:rPr lang="en-US" sz="1400" b="1" dirty="0" smtClean="0"/>
              <a:t> 16×16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52320" y="338023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QR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392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|10|1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|13.1|14.1|9|1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8|20.4|16.9|15.6|17.9|7.4|4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7.6|1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15405</TotalTime>
  <Words>4751</Words>
  <Application>Microsoft Office PowerPoint</Application>
  <PresentationFormat>On-screen Show (4:3)</PresentationFormat>
  <Paragraphs>1800</Paragraphs>
  <Slides>104</Slides>
  <Notes>5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6" baseType="lpstr">
      <vt:lpstr>Office Theme</vt:lpstr>
      <vt:lpstr>Acrobat Document</vt:lpstr>
      <vt:lpstr>Exploiting Asymmetric Multi-Core Systems with Flexible System Software</vt:lpstr>
      <vt:lpstr>Overview</vt:lpstr>
      <vt:lpstr>Introduction</vt:lpstr>
      <vt:lpstr>Multi-Core Systems</vt:lpstr>
      <vt:lpstr>Asymmetric Multi-Core Systems (AMCs)</vt:lpstr>
      <vt:lpstr>ARM big.LITTLE AMC System</vt:lpstr>
      <vt:lpstr>Benefits and challenges of AMCs</vt:lpstr>
      <vt:lpstr>Addressing Challenges in AMCs with Task-Based Programming Models</vt:lpstr>
      <vt:lpstr>Thesis Contributions</vt:lpstr>
      <vt:lpstr>Study of Asymmetric Systems</vt:lpstr>
      <vt:lpstr>Evaluation of Scheduling Approaches</vt:lpstr>
      <vt:lpstr>Addressing Challenges in AMCs with Task-Based Programming Models</vt:lpstr>
      <vt:lpstr>Increased Performance under  the Energy Budget</vt:lpstr>
      <vt:lpstr>Challenges of Task-Based Programming Models</vt:lpstr>
      <vt:lpstr>Moving from Homogeneous to Asymmetric Multi-cores</vt:lpstr>
      <vt:lpstr>Scheduling is the solution</vt:lpstr>
      <vt:lpstr>Challenges of Task-Based Programming Models</vt:lpstr>
      <vt:lpstr>Task Generation Costs!</vt:lpstr>
      <vt:lpstr>Accelerating Task Generation</vt:lpstr>
      <vt:lpstr>Scheduling Techniques</vt:lpstr>
      <vt:lpstr>Scheduling Techniques</vt:lpstr>
      <vt:lpstr>PowerPoint Presentation</vt:lpstr>
      <vt:lpstr>Criticality-Aware Task Scheduler (CATS)</vt:lpstr>
      <vt:lpstr>CATS Overview</vt:lpstr>
      <vt:lpstr>CATS Overview</vt:lpstr>
      <vt:lpstr>Task Prioritization (CATS)</vt:lpstr>
      <vt:lpstr>Task Prioritization (CATS)</vt:lpstr>
      <vt:lpstr>CATS Overview</vt:lpstr>
      <vt:lpstr>Task Submission (CATS)</vt:lpstr>
      <vt:lpstr>Task Submission (CATS)</vt:lpstr>
      <vt:lpstr>Flexibility and Strictness in Task Submission (CATS)</vt:lpstr>
      <vt:lpstr>CATS Overview</vt:lpstr>
      <vt:lpstr>Task-to-Core Assignment</vt:lpstr>
      <vt:lpstr>PowerPoint Presentation</vt:lpstr>
      <vt:lpstr>CPATH Scheduler</vt:lpstr>
      <vt:lpstr>CPATH Overview</vt:lpstr>
      <vt:lpstr>CPATH Overview</vt:lpstr>
      <vt:lpstr>Task Prioritization (CPATH)</vt:lpstr>
      <vt:lpstr>Task prioritization  on task exit (CPATH)</vt:lpstr>
      <vt:lpstr>CPATH Overview</vt:lpstr>
      <vt:lpstr>Task Submission and  Task-to-Core Assignment (CPATH)</vt:lpstr>
      <vt:lpstr>PowerPoint Presentation</vt:lpstr>
      <vt:lpstr>Hybrid Scheduler</vt:lpstr>
      <vt:lpstr>HYBRID Scheduler</vt:lpstr>
      <vt:lpstr>Evaluation  of Scheduling Techniques</vt:lpstr>
      <vt:lpstr>Evaluation Methodology</vt:lpstr>
      <vt:lpstr>Platforms</vt:lpstr>
      <vt:lpstr>Evaluation Methodology</vt:lpstr>
      <vt:lpstr>Evaluation of CATS configurations</vt:lpstr>
      <vt:lpstr>Average Results</vt:lpstr>
      <vt:lpstr>Cholesky</vt:lpstr>
      <vt:lpstr>Evaluation Methodology</vt:lpstr>
      <vt:lpstr>Evaluation of All Schedulers</vt:lpstr>
      <vt:lpstr>Evaluation of All Schedulers</vt:lpstr>
      <vt:lpstr>Performance on 8 cores</vt:lpstr>
      <vt:lpstr>Average performance</vt:lpstr>
      <vt:lpstr>Average Simulation Results</vt:lpstr>
      <vt:lpstr>Scheduling Techniques Conclusions </vt:lpstr>
      <vt:lpstr>TaskGenX</vt:lpstr>
      <vt:lpstr>Task-Based Programming Models</vt:lpstr>
      <vt:lpstr>Task-Based Programming Models</vt:lpstr>
      <vt:lpstr>Our Solution: TaskGenX</vt:lpstr>
      <vt:lpstr>PowerPoint Presentation</vt:lpstr>
      <vt:lpstr>TaskGenX Runtime System</vt:lpstr>
      <vt:lpstr>PowerPoint Presentation</vt:lpstr>
      <vt:lpstr>RTopt Requirements</vt:lpstr>
      <vt:lpstr>Reducing GTime for optimal SoC utilization</vt:lpstr>
      <vt:lpstr>Evaluation</vt:lpstr>
      <vt:lpstr>Experimental Methodology</vt:lpstr>
      <vt:lpstr>Experimental Methodology</vt:lpstr>
      <vt:lpstr>Evaluation</vt:lpstr>
      <vt:lpstr>Evaluation – Apps with low benefit (r&lt;1)</vt:lpstr>
      <vt:lpstr>Workloads with Low Benefit (r&lt;1)</vt:lpstr>
      <vt:lpstr>Evaluation – Apps with high benefit</vt:lpstr>
      <vt:lpstr>High Benefit Workloads</vt:lpstr>
      <vt:lpstr>Evaluation – Canneal</vt:lpstr>
      <vt:lpstr>Canneal</vt:lpstr>
      <vt:lpstr>Asymmetric Multi-Core Systems</vt:lpstr>
      <vt:lpstr>Asymmetric Multi-Core Systems</vt:lpstr>
      <vt:lpstr>Comparison to Other approaches</vt:lpstr>
      <vt:lpstr>TaskGenX Conclusions</vt:lpstr>
      <vt:lpstr>Thesis Insights  and Future Directions</vt:lpstr>
      <vt:lpstr>Thesis Insights</vt:lpstr>
      <vt:lpstr>Future Directions</vt:lpstr>
      <vt:lpstr>Exploiting Asymmetric Multi-Core Systems with Flexible System Software</vt:lpstr>
      <vt:lpstr>Back up slides</vt:lpstr>
      <vt:lpstr>Asymmetric Multi-Core Systems</vt:lpstr>
      <vt:lpstr>Power Results</vt:lpstr>
      <vt:lpstr>Thesis Contributions</vt:lpstr>
      <vt:lpstr>Scheduling</vt:lpstr>
      <vt:lpstr>Task Submission (CATS)</vt:lpstr>
      <vt:lpstr>Integral Histogram</vt:lpstr>
      <vt:lpstr>Double precision benchmarks:  QR and Heat Diffusion</vt:lpstr>
      <vt:lpstr>Task Cost Distributions</vt:lpstr>
      <vt:lpstr>Simulation Results</vt:lpstr>
      <vt:lpstr>TaskGenX</vt:lpstr>
      <vt:lpstr>Accelerating Task Generation</vt:lpstr>
      <vt:lpstr>TaskGenX Runtime System</vt:lpstr>
      <vt:lpstr>Too much information!</vt:lpstr>
      <vt:lpstr>Comparison to Other approaches</vt:lpstr>
      <vt:lpstr>Comparison to Other approaches</vt:lpstr>
      <vt:lpstr>Reducing GTime for optimal SoC utilization</vt:lpstr>
      <vt:lpstr>Evaluation of All Schedulers</vt:lpstr>
      <vt:lpstr>Evaluation – part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bscuser</dc:creator>
  <cp:lastModifiedBy>bscuser</cp:lastModifiedBy>
  <cp:revision>197</cp:revision>
  <dcterms:created xsi:type="dcterms:W3CDTF">2018-06-11T16:11:25Z</dcterms:created>
  <dcterms:modified xsi:type="dcterms:W3CDTF">2018-07-03T14:07:33Z</dcterms:modified>
</cp:coreProperties>
</file>